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61" r:id="rId5"/>
    <p:sldId id="262" r:id="rId6"/>
    <p:sldId id="270" r:id="rId7"/>
    <p:sldId id="265" r:id="rId8"/>
    <p:sldId id="274" r:id="rId9"/>
    <p:sldId id="275" r:id="rId10"/>
    <p:sldId id="272" r:id="rId11"/>
    <p:sldId id="273" r:id="rId12"/>
    <p:sldId id="267" r:id="rId13"/>
    <p:sldId id="268" r:id="rId14"/>
    <p:sldId id="269" r:id="rId15"/>
    <p:sldId id="264" r:id="rId16"/>
    <p:sldId id="266" r:id="rId17"/>
    <p:sldId id="271" r:id="rId18"/>
    <p:sldId id="263" r:id="rId19"/>
    <p:sldId id="26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blem High Level" id="{217DEF0F-DB41-4786-B38C-3D05DE83D3C2}">
          <p14:sldIdLst>
            <p14:sldId id="256"/>
            <p14:sldId id="257"/>
            <p14:sldId id="258"/>
            <p14:sldId id="261"/>
            <p14:sldId id="262"/>
            <p14:sldId id="270"/>
            <p14:sldId id="265"/>
            <p14:sldId id="274"/>
            <p14:sldId id="275"/>
            <p14:sldId id="272"/>
            <p14:sldId id="273"/>
            <p14:sldId id="267"/>
            <p14:sldId id="268"/>
            <p14:sldId id="269"/>
            <p14:sldId id="264"/>
            <p14:sldId id="266"/>
            <p14:sldId id="271"/>
            <p14:sldId id="263"/>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67799" autoAdjust="0"/>
  </p:normalViewPr>
  <p:slideViewPr>
    <p:cSldViewPr snapToGrid="0">
      <p:cViewPr varScale="1">
        <p:scale>
          <a:sx n="45" d="100"/>
          <a:sy n="45" d="100"/>
        </p:scale>
        <p:origin x="1612"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E9B3FA-E680-4AB0-8B21-91AB55B6B539}"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495FDDAE-6688-42DB-AF3F-B90D939D0DB4}">
      <dgm:prSet/>
      <dgm:spPr/>
      <dgm:t>
        <a:bodyPr/>
        <a:lstStyle/>
        <a:p>
          <a:pPr>
            <a:lnSpc>
              <a:spcPct val="100000"/>
            </a:lnSpc>
          </a:pPr>
          <a:r>
            <a:rPr lang="en-US" b="1" dirty="0"/>
            <a:t>Data: </a:t>
          </a:r>
          <a:r>
            <a:rPr lang="en-US" b="0" dirty="0"/>
            <a:t>Labelled </a:t>
          </a:r>
          <a:r>
            <a:rPr lang="en-US" dirty="0"/>
            <a:t>Road image from a car’s dash cam with masks</a:t>
          </a:r>
        </a:p>
      </dgm:t>
    </dgm:pt>
    <dgm:pt modelId="{18407CEB-3237-41C7-8516-FF13FF4F572F}" type="parTrans" cxnId="{DF1DD789-63C6-45B1-B583-7B306DCD3C2C}">
      <dgm:prSet/>
      <dgm:spPr/>
      <dgm:t>
        <a:bodyPr/>
        <a:lstStyle/>
        <a:p>
          <a:endParaRPr lang="en-US"/>
        </a:p>
      </dgm:t>
    </dgm:pt>
    <dgm:pt modelId="{D0F8B98C-B04E-446E-904B-FD11921BB2C2}" type="sibTrans" cxnId="{DF1DD789-63C6-45B1-B583-7B306DCD3C2C}">
      <dgm:prSet/>
      <dgm:spPr/>
      <dgm:t>
        <a:bodyPr/>
        <a:lstStyle/>
        <a:p>
          <a:pPr>
            <a:lnSpc>
              <a:spcPct val="100000"/>
            </a:lnSpc>
          </a:pPr>
          <a:endParaRPr lang="en-US"/>
        </a:p>
      </dgm:t>
    </dgm:pt>
    <dgm:pt modelId="{883F87ED-F29E-4CF2-B4D3-BA0C361CB047}">
      <dgm:prSet/>
      <dgm:spPr/>
      <dgm:t>
        <a:bodyPr/>
        <a:lstStyle/>
        <a:p>
          <a:pPr>
            <a:lnSpc>
              <a:spcPct val="100000"/>
            </a:lnSpc>
          </a:pPr>
          <a:r>
            <a:rPr lang="en-US" b="1"/>
            <a:t>Target</a:t>
          </a:r>
          <a:r>
            <a:rPr lang="en-US"/>
            <a:t>: yaw, pitch, roll, x, y, z, </a:t>
          </a:r>
          <a:r>
            <a:rPr lang="en-US" i="1"/>
            <a:t>confidence factor</a:t>
          </a:r>
          <a:endParaRPr lang="en-US"/>
        </a:p>
      </dgm:t>
    </dgm:pt>
    <dgm:pt modelId="{B3B7F5EC-F930-4809-8EE1-2F75E532BAAA}" type="parTrans" cxnId="{29969DAC-50EA-465B-95DA-A6186D12FE9E}">
      <dgm:prSet/>
      <dgm:spPr/>
      <dgm:t>
        <a:bodyPr/>
        <a:lstStyle/>
        <a:p>
          <a:endParaRPr lang="en-US"/>
        </a:p>
      </dgm:t>
    </dgm:pt>
    <dgm:pt modelId="{02890E0D-D97E-4B7A-903D-EED7B669F16F}" type="sibTrans" cxnId="{29969DAC-50EA-465B-95DA-A6186D12FE9E}">
      <dgm:prSet/>
      <dgm:spPr/>
      <dgm:t>
        <a:bodyPr/>
        <a:lstStyle/>
        <a:p>
          <a:endParaRPr lang="en-US"/>
        </a:p>
      </dgm:t>
    </dgm:pt>
    <dgm:pt modelId="{BA9F359C-2ABE-4395-BF88-91EADDFB360D}" type="pres">
      <dgm:prSet presAssocID="{1FE9B3FA-E680-4AB0-8B21-91AB55B6B539}" presName="root" presStyleCnt="0">
        <dgm:presLayoutVars>
          <dgm:dir/>
          <dgm:resizeHandles val="exact"/>
        </dgm:presLayoutVars>
      </dgm:prSet>
      <dgm:spPr/>
    </dgm:pt>
    <dgm:pt modelId="{79A2EEFC-CDF9-458D-87BB-785507C708E4}" type="pres">
      <dgm:prSet presAssocID="{495FDDAE-6688-42DB-AF3F-B90D939D0DB4}" presName="compNode" presStyleCnt="0"/>
      <dgm:spPr/>
    </dgm:pt>
    <dgm:pt modelId="{C1243B2E-5423-4688-BB8E-10D7D33D9B23}" type="pres">
      <dgm:prSet presAssocID="{495FDDAE-6688-42DB-AF3F-B90D939D0DB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r"/>
        </a:ext>
      </dgm:extLst>
    </dgm:pt>
    <dgm:pt modelId="{62ACA807-AE84-43E4-9510-5AA8045112A7}" type="pres">
      <dgm:prSet presAssocID="{495FDDAE-6688-42DB-AF3F-B90D939D0DB4}" presName="spaceRect" presStyleCnt="0"/>
      <dgm:spPr/>
    </dgm:pt>
    <dgm:pt modelId="{45D81B4C-BE58-440E-925A-5627444A9A77}" type="pres">
      <dgm:prSet presAssocID="{495FDDAE-6688-42DB-AF3F-B90D939D0DB4}" presName="textRect" presStyleLbl="revTx" presStyleIdx="0" presStyleCnt="2">
        <dgm:presLayoutVars>
          <dgm:chMax val="1"/>
          <dgm:chPref val="1"/>
        </dgm:presLayoutVars>
      </dgm:prSet>
      <dgm:spPr/>
    </dgm:pt>
    <dgm:pt modelId="{D1926D5A-CEC9-4DCA-A934-44295E774820}" type="pres">
      <dgm:prSet presAssocID="{D0F8B98C-B04E-446E-904B-FD11921BB2C2}" presName="sibTrans" presStyleCnt="0"/>
      <dgm:spPr/>
    </dgm:pt>
    <dgm:pt modelId="{09588111-623E-4D9D-86AC-91A32E445EF3}" type="pres">
      <dgm:prSet presAssocID="{883F87ED-F29E-4CF2-B4D3-BA0C361CB047}" presName="compNode" presStyleCnt="0"/>
      <dgm:spPr/>
    </dgm:pt>
    <dgm:pt modelId="{6FFCE0FC-D254-428C-9F10-2F7C5D5B276E}" type="pres">
      <dgm:prSet presAssocID="{883F87ED-F29E-4CF2-B4D3-BA0C361CB04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um Set"/>
        </a:ext>
      </dgm:extLst>
    </dgm:pt>
    <dgm:pt modelId="{DCB34844-30C4-4077-9121-1946FBDB36AC}" type="pres">
      <dgm:prSet presAssocID="{883F87ED-F29E-4CF2-B4D3-BA0C361CB047}" presName="spaceRect" presStyleCnt="0"/>
      <dgm:spPr/>
    </dgm:pt>
    <dgm:pt modelId="{3E19641B-ACB2-4140-9C27-5C6E54CBD597}" type="pres">
      <dgm:prSet presAssocID="{883F87ED-F29E-4CF2-B4D3-BA0C361CB047}" presName="textRect" presStyleLbl="revTx" presStyleIdx="1" presStyleCnt="2">
        <dgm:presLayoutVars>
          <dgm:chMax val="1"/>
          <dgm:chPref val="1"/>
        </dgm:presLayoutVars>
      </dgm:prSet>
      <dgm:spPr/>
    </dgm:pt>
  </dgm:ptLst>
  <dgm:cxnLst>
    <dgm:cxn modelId="{8BBDDA3A-CD54-46B0-B4CE-82C39A0C049A}" type="presOf" srcId="{495FDDAE-6688-42DB-AF3F-B90D939D0DB4}" destId="{45D81B4C-BE58-440E-925A-5627444A9A77}" srcOrd="0" destOrd="0" presId="urn:microsoft.com/office/officeart/2018/2/layout/IconLabelList"/>
    <dgm:cxn modelId="{DF1DD789-63C6-45B1-B583-7B306DCD3C2C}" srcId="{1FE9B3FA-E680-4AB0-8B21-91AB55B6B539}" destId="{495FDDAE-6688-42DB-AF3F-B90D939D0DB4}" srcOrd="0" destOrd="0" parTransId="{18407CEB-3237-41C7-8516-FF13FF4F572F}" sibTransId="{D0F8B98C-B04E-446E-904B-FD11921BB2C2}"/>
    <dgm:cxn modelId="{29969DAC-50EA-465B-95DA-A6186D12FE9E}" srcId="{1FE9B3FA-E680-4AB0-8B21-91AB55B6B539}" destId="{883F87ED-F29E-4CF2-B4D3-BA0C361CB047}" srcOrd="1" destOrd="0" parTransId="{B3B7F5EC-F930-4809-8EE1-2F75E532BAAA}" sibTransId="{02890E0D-D97E-4B7A-903D-EED7B669F16F}"/>
    <dgm:cxn modelId="{F07DC2B7-6DF7-4FBF-B89A-843248D0D8C2}" type="presOf" srcId="{1FE9B3FA-E680-4AB0-8B21-91AB55B6B539}" destId="{BA9F359C-2ABE-4395-BF88-91EADDFB360D}" srcOrd="0" destOrd="0" presId="urn:microsoft.com/office/officeart/2018/2/layout/IconLabelList"/>
    <dgm:cxn modelId="{1E5744CE-6E66-4FF7-B269-5B7D0215DFDC}" type="presOf" srcId="{883F87ED-F29E-4CF2-B4D3-BA0C361CB047}" destId="{3E19641B-ACB2-4140-9C27-5C6E54CBD597}" srcOrd="0" destOrd="0" presId="urn:microsoft.com/office/officeart/2018/2/layout/IconLabelList"/>
    <dgm:cxn modelId="{3F19316A-0E05-4E3D-9A85-B220AAE17491}" type="presParOf" srcId="{BA9F359C-2ABE-4395-BF88-91EADDFB360D}" destId="{79A2EEFC-CDF9-458D-87BB-785507C708E4}" srcOrd="0" destOrd="0" presId="urn:microsoft.com/office/officeart/2018/2/layout/IconLabelList"/>
    <dgm:cxn modelId="{40CD4181-3DD8-4E73-AC83-E82FDB59734F}" type="presParOf" srcId="{79A2EEFC-CDF9-458D-87BB-785507C708E4}" destId="{C1243B2E-5423-4688-BB8E-10D7D33D9B23}" srcOrd="0" destOrd="0" presId="urn:microsoft.com/office/officeart/2018/2/layout/IconLabelList"/>
    <dgm:cxn modelId="{9492B8EE-E838-4C5D-B5B1-4E988C60C6F8}" type="presParOf" srcId="{79A2EEFC-CDF9-458D-87BB-785507C708E4}" destId="{62ACA807-AE84-43E4-9510-5AA8045112A7}" srcOrd="1" destOrd="0" presId="urn:microsoft.com/office/officeart/2018/2/layout/IconLabelList"/>
    <dgm:cxn modelId="{4A86ECBC-8745-4203-9845-2C2140622964}" type="presParOf" srcId="{79A2EEFC-CDF9-458D-87BB-785507C708E4}" destId="{45D81B4C-BE58-440E-925A-5627444A9A77}" srcOrd="2" destOrd="0" presId="urn:microsoft.com/office/officeart/2018/2/layout/IconLabelList"/>
    <dgm:cxn modelId="{CF9DC797-53FD-453E-B369-9F7A4C1C827F}" type="presParOf" srcId="{BA9F359C-2ABE-4395-BF88-91EADDFB360D}" destId="{D1926D5A-CEC9-4DCA-A934-44295E774820}" srcOrd="1" destOrd="0" presId="urn:microsoft.com/office/officeart/2018/2/layout/IconLabelList"/>
    <dgm:cxn modelId="{581CF6A9-EFC7-4C6C-9CE4-1530A204879D}" type="presParOf" srcId="{BA9F359C-2ABE-4395-BF88-91EADDFB360D}" destId="{09588111-623E-4D9D-86AC-91A32E445EF3}" srcOrd="2" destOrd="0" presId="urn:microsoft.com/office/officeart/2018/2/layout/IconLabelList"/>
    <dgm:cxn modelId="{C31394E4-035F-4FA7-AFE7-B69342221540}" type="presParOf" srcId="{09588111-623E-4D9D-86AC-91A32E445EF3}" destId="{6FFCE0FC-D254-428C-9F10-2F7C5D5B276E}" srcOrd="0" destOrd="0" presId="urn:microsoft.com/office/officeart/2018/2/layout/IconLabelList"/>
    <dgm:cxn modelId="{4859B9E9-89DA-4C5F-9FB8-11C8EC52129F}" type="presParOf" srcId="{09588111-623E-4D9D-86AC-91A32E445EF3}" destId="{DCB34844-30C4-4077-9121-1946FBDB36AC}" srcOrd="1" destOrd="0" presId="urn:microsoft.com/office/officeart/2018/2/layout/IconLabelList"/>
    <dgm:cxn modelId="{47DA5567-2D7C-4CBD-AA3E-12F3A007CA7C}" type="presParOf" srcId="{09588111-623E-4D9D-86AC-91A32E445EF3}" destId="{3E19641B-ACB2-4140-9C27-5C6E54CBD59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4641CF-4C9C-4976-BB7F-341BADB171C2}"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pt>
    <dgm:pt modelId="{1CEBC996-2D86-4EEB-9C03-A18DF05600C8}">
      <dgm:prSet phldrT="[Text]" custT="1"/>
      <dgm:spPr/>
      <dgm:t>
        <a:bodyPr/>
        <a:lstStyle/>
        <a:p>
          <a:pPr>
            <a:lnSpc>
              <a:spcPct val="100000"/>
            </a:lnSpc>
          </a:pPr>
          <a:r>
            <a:rPr lang="en-US" sz="2500" dirty="0"/>
            <a:t>Data Preprocessing</a:t>
          </a:r>
          <a:br>
            <a:rPr lang="en-US" sz="2500" dirty="0"/>
          </a:br>
          <a:r>
            <a:rPr lang="en-US" sz="1400" dirty="0"/>
            <a:t>Mask / Clean</a:t>
          </a:r>
          <a:endParaRPr lang="en-US" sz="2500" dirty="0"/>
        </a:p>
      </dgm:t>
    </dgm:pt>
    <dgm:pt modelId="{A90F7400-BD4F-4097-B3F6-6AD185E789A0}" type="parTrans" cxnId="{13026433-E1B6-4EE3-A9A9-C6AEA3A96AA4}">
      <dgm:prSet/>
      <dgm:spPr/>
      <dgm:t>
        <a:bodyPr/>
        <a:lstStyle/>
        <a:p>
          <a:endParaRPr lang="en-US"/>
        </a:p>
      </dgm:t>
    </dgm:pt>
    <dgm:pt modelId="{D6334EFB-475C-46F4-B065-71EF6F449E2D}" type="sibTrans" cxnId="{13026433-E1B6-4EE3-A9A9-C6AEA3A96AA4}">
      <dgm:prSet/>
      <dgm:spPr/>
      <dgm:t>
        <a:bodyPr/>
        <a:lstStyle/>
        <a:p>
          <a:endParaRPr lang="en-US"/>
        </a:p>
      </dgm:t>
    </dgm:pt>
    <dgm:pt modelId="{C072DC27-1943-4E49-9044-EE24C924F4EC}">
      <dgm:prSet phldrT="[Text]" custT="1"/>
      <dgm:spPr/>
      <dgm:t>
        <a:bodyPr/>
        <a:lstStyle/>
        <a:p>
          <a:pPr>
            <a:lnSpc>
              <a:spcPct val="100000"/>
            </a:lnSpc>
          </a:pPr>
          <a:r>
            <a:rPr lang="en-US" sz="2500" dirty="0"/>
            <a:t>Detection</a:t>
          </a:r>
        </a:p>
        <a:p>
          <a:pPr>
            <a:lnSpc>
              <a:spcPct val="100000"/>
            </a:lnSpc>
          </a:pPr>
          <a:r>
            <a:rPr lang="en-US" sz="1400" dirty="0"/>
            <a:t>Detect Objects (Car) using YOLO or ResNet, Extract them</a:t>
          </a:r>
        </a:p>
      </dgm:t>
    </dgm:pt>
    <dgm:pt modelId="{08F43340-823F-4A00-B550-A3D9EAABA6E6}" type="parTrans" cxnId="{DD9FC3A9-3380-4358-B9C8-BAA27E1DCBFC}">
      <dgm:prSet/>
      <dgm:spPr/>
      <dgm:t>
        <a:bodyPr/>
        <a:lstStyle/>
        <a:p>
          <a:endParaRPr lang="en-US"/>
        </a:p>
      </dgm:t>
    </dgm:pt>
    <dgm:pt modelId="{62023CD4-7491-4C83-8AAA-F67F37B6AE46}" type="sibTrans" cxnId="{DD9FC3A9-3380-4358-B9C8-BAA27E1DCBFC}">
      <dgm:prSet/>
      <dgm:spPr/>
      <dgm:t>
        <a:bodyPr/>
        <a:lstStyle/>
        <a:p>
          <a:endParaRPr lang="en-US"/>
        </a:p>
      </dgm:t>
    </dgm:pt>
    <dgm:pt modelId="{D5B6152D-976A-424A-9866-BC80D1BDD700}">
      <dgm:prSet phldrT="[Text]" custT="1"/>
      <dgm:spPr/>
      <dgm:t>
        <a:bodyPr/>
        <a:lstStyle/>
        <a:p>
          <a:pPr>
            <a:lnSpc>
              <a:spcPct val="100000"/>
            </a:lnSpc>
          </a:pPr>
          <a:r>
            <a:rPr lang="en-US" sz="2500" dirty="0"/>
            <a:t>Prediction</a:t>
          </a:r>
        </a:p>
        <a:p>
          <a:pPr>
            <a:lnSpc>
              <a:spcPct val="100000"/>
            </a:lnSpc>
          </a:pPr>
          <a:r>
            <a:rPr lang="en-US" sz="1400" dirty="0"/>
            <a:t>CNN mapping from Car Image to Position, Angle Prediction</a:t>
          </a:r>
        </a:p>
      </dgm:t>
    </dgm:pt>
    <dgm:pt modelId="{8EC311F4-09D5-4C6A-A788-CCEEAC4F8BD0}" type="parTrans" cxnId="{1EF2C6CE-05B9-4567-AF87-A0664090D6A3}">
      <dgm:prSet/>
      <dgm:spPr/>
      <dgm:t>
        <a:bodyPr/>
        <a:lstStyle/>
        <a:p>
          <a:endParaRPr lang="en-US"/>
        </a:p>
      </dgm:t>
    </dgm:pt>
    <dgm:pt modelId="{B256D005-AAD8-4EAF-A011-77B6BB79BCB5}" type="sibTrans" cxnId="{1EF2C6CE-05B9-4567-AF87-A0664090D6A3}">
      <dgm:prSet/>
      <dgm:spPr/>
      <dgm:t>
        <a:bodyPr/>
        <a:lstStyle/>
        <a:p>
          <a:endParaRPr lang="en-US"/>
        </a:p>
      </dgm:t>
    </dgm:pt>
    <dgm:pt modelId="{9DD0043F-9808-4DF9-BF39-827F00D7F505}" type="pres">
      <dgm:prSet presAssocID="{D24641CF-4C9C-4976-BB7F-341BADB171C2}" presName="root" presStyleCnt="0">
        <dgm:presLayoutVars>
          <dgm:dir/>
          <dgm:resizeHandles val="exact"/>
        </dgm:presLayoutVars>
      </dgm:prSet>
      <dgm:spPr/>
    </dgm:pt>
    <dgm:pt modelId="{A26EBF6C-5627-4B7D-A28F-FB4B5252069A}" type="pres">
      <dgm:prSet presAssocID="{1CEBC996-2D86-4EEB-9C03-A18DF05600C8}" presName="compNode" presStyleCnt="0"/>
      <dgm:spPr/>
    </dgm:pt>
    <dgm:pt modelId="{18C72953-C68B-40D8-85B6-289366689922}" type="pres">
      <dgm:prSet presAssocID="{1CEBC996-2D86-4EEB-9C03-A18DF05600C8}" presName="bgRect" presStyleLbl="bgShp" presStyleIdx="0" presStyleCnt="3"/>
      <dgm:spPr/>
    </dgm:pt>
    <dgm:pt modelId="{D20C162D-BF17-432C-A9B1-A5B103F41C51}" type="pres">
      <dgm:prSet presAssocID="{1CEBC996-2D86-4EEB-9C03-A18DF05600C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69AC866-DF65-461A-8B08-83632086DE79}" type="pres">
      <dgm:prSet presAssocID="{1CEBC996-2D86-4EEB-9C03-A18DF05600C8}" presName="spaceRect" presStyleCnt="0"/>
      <dgm:spPr/>
    </dgm:pt>
    <dgm:pt modelId="{12AF4B94-8454-47EA-BDA6-3CA7D293A81E}" type="pres">
      <dgm:prSet presAssocID="{1CEBC996-2D86-4EEB-9C03-A18DF05600C8}" presName="parTx" presStyleLbl="revTx" presStyleIdx="0" presStyleCnt="3">
        <dgm:presLayoutVars>
          <dgm:chMax val="0"/>
          <dgm:chPref val="0"/>
        </dgm:presLayoutVars>
      </dgm:prSet>
      <dgm:spPr/>
    </dgm:pt>
    <dgm:pt modelId="{84FA1459-16D3-4645-B96A-C78471E39389}" type="pres">
      <dgm:prSet presAssocID="{D6334EFB-475C-46F4-B065-71EF6F449E2D}" presName="sibTrans" presStyleCnt="0"/>
      <dgm:spPr/>
    </dgm:pt>
    <dgm:pt modelId="{3B532534-A4E6-4DF9-8B7A-196B8BE1E4D8}" type="pres">
      <dgm:prSet presAssocID="{C072DC27-1943-4E49-9044-EE24C924F4EC}" presName="compNode" presStyleCnt="0"/>
      <dgm:spPr/>
    </dgm:pt>
    <dgm:pt modelId="{155F9333-10B0-4CB1-808A-1C2A4F2D7F86}" type="pres">
      <dgm:prSet presAssocID="{C072DC27-1943-4E49-9044-EE24C924F4EC}" presName="bgRect" presStyleLbl="bgShp" presStyleIdx="1" presStyleCnt="3"/>
      <dgm:spPr/>
    </dgm:pt>
    <dgm:pt modelId="{406D7237-7EDF-48D6-9FCD-2A8E5729162F}" type="pres">
      <dgm:prSet presAssocID="{C072DC27-1943-4E49-9044-EE24C924F4E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AB708783-A289-4331-9568-3E727722D768}" type="pres">
      <dgm:prSet presAssocID="{C072DC27-1943-4E49-9044-EE24C924F4EC}" presName="spaceRect" presStyleCnt="0"/>
      <dgm:spPr/>
    </dgm:pt>
    <dgm:pt modelId="{14230475-1806-409B-8BC6-802F8C5837B0}" type="pres">
      <dgm:prSet presAssocID="{C072DC27-1943-4E49-9044-EE24C924F4EC}" presName="parTx" presStyleLbl="revTx" presStyleIdx="1" presStyleCnt="3">
        <dgm:presLayoutVars>
          <dgm:chMax val="0"/>
          <dgm:chPref val="0"/>
        </dgm:presLayoutVars>
      </dgm:prSet>
      <dgm:spPr/>
    </dgm:pt>
    <dgm:pt modelId="{E5FE6834-EFE0-42C7-BF71-B3357846423F}" type="pres">
      <dgm:prSet presAssocID="{62023CD4-7491-4C83-8AAA-F67F37B6AE46}" presName="sibTrans" presStyleCnt="0"/>
      <dgm:spPr/>
    </dgm:pt>
    <dgm:pt modelId="{E102A00E-A047-4339-80A8-2892F4646234}" type="pres">
      <dgm:prSet presAssocID="{D5B6152D-976A-424A-9866-BC80D1BDD700}" presName="compNode" presStyleCnt="0"/>
      <dgm:spPr/>
    </dgm:pt>
    <dgm:pt modelId="{B010B572-367E-40B6-B311-62A180F8CDDA}" type="pres">
      <dgm:prSet presAssocID="{D5B6152D-976A-424A-9866-BC80D1BDD700}" presName="bgRect" presStyleLbl="bgShp" presStyleIdx="2" presStyleCnt="3"/>
      <dgm:spPr/>
    </dgm:pt>
    <dgm:pt modelId="{0557CFD6-5488-4CDD-A0DD-579D25754BEE}" type="pres">
      <dgm:prSet presAssocID="{D5B6152D-976A-424A-9866-BC80D1BDD7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in head"/>
        </a:ext>
      </dgm:extLst>
    </dgm:pt>
    <dgm:pt modelId="{477A6B7D-89C7-40E6-B9A4-47EF4069F4CE}" type="pres">
      <dgm:prSet presAssocID="{D5B6152D-976A-424A-9866-BC80D1BDD700}" presName="spaceRect" presStyleCnt="0"/>
      <dgm:spPr/>
    </dgm:pt>
    <dgm:pt modelId="{FDC7C243-5421-4ED6-9F7C-70D169181629}" type="pres">
      <dgm:prSet presAssocID="{D5B6152D-976A-424A-9866-BC80D1BDD700}" presName="parTx" presStyleLbl="revTx" presStyleIdx="2" presStyleCnt="3">
        <dgm:presLayoutVars>
          <dgm:chMax val="0"/>
          <dgm:chPref val="0"/>
        </dgm:presLayoutVars>
      </dgm:prSet>
      <dgm:spPr/>
    </dgm:pt>
  </dgm:ptLst>
  <dgm:cxnLst>
    <dgm:cxn modelId="{D95E2414-7789-4D03-978A-7DD460A9AE36}" type="presOf" srcId="{D24641CF-4C9C-4976-BB7F-341BADB171C2}" destId="{9DD0043F-9808-4DF9-BF39-827F00D7F505}" srcOrd="0" destOrd="0" presId="urn:microsoft.com/office/officeart/2018/2/layout/IconVerticalSolidList"/>
    <dgm:cxn modelId="{13026433-E1B6-4EE3-A9A9-C6AEA3A96AA4}" srcId="{D24641CF-4C9C-4976-BB7F-341BADB171C2}" destId="{1CEBC996-2D86-4EEB-9C03-A18DF05600C8}" srcOrd="0" destOrd="0" parTransId="{A90F7400-BD4F-4097-B3F6-6AD185E789A0}" sibTransId="{D6334EFB-475C-46F4-B065-71EF6F449E2D}"/>
    <dgm:cxn modelId="{9F109E96-B689-40B2-B078-B854A87BF143}" type="presOf" srcId="{D5B6152D-976A-424A-9866-BC80D1BDD700}" destId="{FDC7C243-5421-4ED6-9F7C-70D169181629}" srcOrd="0" destOrd="0" presId="urn:microsoft.com/office/officeart/2018/2/layout/IconVerticalSolidList"/>
    <dgm:cxn modelId="{DD9FC3A9-3380-4358-B9C8-BAA27E1DCBFC}" srcId="{D24641CF-4C9C-4976-BB7F-341BADB171C2}" destId="{C072DC27-1943-4E49-9044-EE24C924F4EC}" srcOrd="1" destOrd="0" parTransId="{08F43340-823F-4A00-B550-A3D9EAABA6E6}" sibTransId="{62023CD4-7491-4C83-8AAA-F67F37B6AE46}"/>
    <dgm:cxn modelId="{17F44BCA-EF9D-4887-8006-7996FF2AE9FE}" type="presOf" srcId="{C072DC27-1943-4E49-9044-EE24C924F4EC}" destId="{14230475-1806-409B-8BC6-802F8C5837B0}" srcOrd="0" destOrd="0" presId="urn:microsoft.com/office/officeart/2018/2/layout/IconVerticalSolidList"/>
    <dgm:cxn modelId="{1EF2C6CE-05B9-4567-AF87-A0664090D6A3}" srcId="{D24641CF-4C9C-4976-BB7F-341BADB171C2}" destId="{D5B6152D-976A-424A-9866-BC80D1BDD700}" srcOrd="2" destOrd="0" parTransId="{8EC311F4-09D5-4C6A-A788-CCEEAC4F8BD0}" sibTransId="{B256D005-AAD8-4EAF-A011-77B6BB79BCB5}"/>
    <dgm:cxn modelId="{DCF003FA-6BE6-438B-892C-AB568395BC70}" type="presOf" srcId="{1CEBC996-2D86-4EEB-9C03-A18DF05600C8}" destId="{12AF4B94-8454-47EA-BDA6-3CA7D293A81E}" srcOrd="0" destOrd="0" presId="urn:microsoft.com/office/officeart/2018/2/layout/IconVerticalSolidList"/>
    <dgm:cxn modelId="{85D1C456-7145-413C-A30D-FDB6CCDEDD8E}" type="presParOf" srcId="{9DD0043F-9808-4DF9-BF39-827F00D7F505}" destId="{A26EBF6C-5627-4B7D-A28F-FB4B5252069A}" srcOrd="0" destOrd="0" presId="urn:microsoft.com/office/officeart/2018/2/layout/IconVerticalSolidList"/>
    <dgm:cxn modelId="{B4BE3E5E-6FC3-49DB-9415-F0C167323DD0}" type="presParOf" srcId="{A26EBF6C-5627-4B7D-A28F-FB4B5252069A}" destId="{18C72953-C68B-40D8-85B6-289366689922}" srcOrd="0" destOrd="0" presId="urn:microsoft.com/office/officeart/2018/2/layout/IconVerticalSolidList"/>
    <dgm:cxn modelId="{BF9FA3A6-706B-44BE-AC28-C99B77D23D7C}" type="presParOf" srcId="{A26EBF6C-5627-4B7D-A28F-FB4B5252069A}" destId="{D20C162D-BF17-432C-A9B1-A5B103F41C51}" srcOrd="1" destOrd="0" presId="urn:microsoft.com/office/officeart/2018/2/layout/IconVerticalSolidList"/>
    <dgm:cxn modelId="{1250777D-FC08-4996-B4A6-E8F86D88BC9B}" type="presParOf" srcId="{A26EBF6C-5627-4B7D-A28F-FB4B5252069A}" destId="{169AC866-DF65-461A-8B08-83632086DE79}" srcOrd="2" destOrd="0" presId="urn:microsoft.com/office/officeart/2018/2/layout/IconVerticalSolidList"/>
    <dgm:cxn modelId="{44D77864-A95A-48CF-A95F-3A44E8219FEC}" type="presParOf" srcId="{A26EBF6C-5627-4B7D-A28F-FB4B5252069A}" destId="{12AF4B94-8454-47EA-BDA6-3CA7D293A81E}" srcOrd="3" destOrd="0" presId="urn:microsoft.com/office/officeart/2018/2/layout/IconVerticalSolidList"/>
    <dgm:cxn modelId="{68ABFFB6-AB01-4399-B0C7-73FAD55B6778}" type="presParOf" srcId="{9DD0043F-9808-4DF9-BF39-827F00D7F505}" destId="{84FA1459-16D3-4645-B96A-C78471E39389}" srcOrd="1" destOrd="0" presId="urn:microsoft.com/office/officeart/2018/2/layout/IconVerticalSolidList"/>
    <dgm:cxn modelId="{C237F650-388B-4F1A-B3FC-C6D2FA03732A}" type="presParOf" srcId="{9DD0043F-9808-4DF9-BF39-827F00D7F505}" destId="{3B532534-A4E6-4DF9-8B7A-196B8BE1E4D8}" srcOrd="2" destOrd="0" presId="urn:microsoft.com/office/officeart/2018/2/layout/IconVerticalSolidList"/>
    <dgm:cxn modelId="{16733A3A-8362-4D3D-9B2A-FF6FC136537A}" type="presParOf" srcId="{3B532534-A4E6-4DF9-8B7A-196B8BE1E4D8}" destId="{155F9333-10B0-4CB1-808A-1C2A4F2D7F86}" srcOrd="0" destOrd="0" presId="urn:microsoft.com/office/officeart/2018/2/layout/IconVerticalSolidList"/>
    <dgm:cxn modelId="{6F4C4CDE-EBDD-4AB0-85F6-1AC7967483BD}" type="presParOf" srcId="{3B532534-A4E6-4DF9-8B7A-196B8BE1E4D8}" destId="{406D7237-7EDF-48D6-9FCD-2A8E5729162F}" srcOrd="1" destOrd="0" presId="urn:microsoft.com/office/officeart/2018/2/layout/IconVerticalSolidList"/>
    <dgm:cxn modelId="{4944050A-7809-4807-ACEE-C3689184CAE8}" type="presParOf" srcId="{3B532534-A4E6-4DF9-8B7A-196B8BE1E4D8}" destId="{AB708783-A289-4331-9568-3E727722D768}" srcOrd="2" destOrd="0" presId="urn:microsoft.com/office/officeart/2018/2/layout/IconVerticalSolidList"/>
    <dgm:cxn modelId="{7C803504-4102-424C-B2F5-C183158F8A74}" type="presParOf" srcId="{3B532534-A4E6-4DF9-8B7A-196B8BE1E4D8}" destId="{14230475-1806-409B-8BC6-802F8C5837B0}" srcOrd="3" destOrd="0" presId="urn:microsoft.com/office/officeart/2018/2/layout/IconVerticalSolidList"/>
    <dgm:cxn modelId="{735F7341-5DBE-4CF6-87D9-DD3BD5315451}" type="presParOf" srcId="{9DD0043F-9808-4DF9-BF39-827F00D7F505}" destId="{E5FE6834-EFE0-42C7-BF71-B3357846423F}" srcOrd="3" destOrd="0" presId="urn:microsoft.com/office/officeart/2018/2/layout/IconVerticalSolidList"/>
    <dgm:cxn modelId="{CE98DABD-9030-42F0-95DC-B0E940697764}" type="presParOf" srcId="{9DD0043F-9808-4DF9-BF39-827F00D7F505}" destId="{E102A00E-A047-4339-80A8-2892F4646234}" srcOrd="4" destOrd="0" presId="urn:microsoft.com/office/officeart/2018/2/layout/IconVerticalSolidList"/>
    <dgm:cxn modelId="{9AF710F5-1148-4849-A836-DEBB2F86312C}" type="presParOf" srcId="{E102A00E-A047-4339-80A8-2892F4646234}" destId="{B010B572-367E-40B6-B311-62A180F8CDDA}" srcOrd="0" destOrd="0" presId="urn:microsoft.com/office/officeart/2018/2/layout/IconVerticalSolidList"/>
    <dgm:cxn modelId="{4195DB8E-7566-4D2D-A7C1-669BD2061691}" type="presParOf" srcId="{E102A00E-A047-4339-80A8-2892F4646234}" destId="{0557CFD6-5488-4CDD-A0DD-579D25754BEE}" srcOrd="1" destOrd="0" presId="urn:microsoft.com/office/officeart/2018/2/layout/IconVerticalSolidList"/>
    <dgm:cxn modelId="{398BC120-A7B1-4AC8-920B-BE45441F6E34}" type="presParOf" srcId="{E102A00E-A047-4339-80A8-2892F4646234}" destId="{477A6B7D-89C7-40E6-B9A4-47EF4069F4CE}" srcOrd="2" destOrd="0" presId="urn:microsoft.com/office/officeart/2018/2/layout/IconVerticalSolidList"/>
    <dgm:cxn modelId="{11C294D2-CB7A-44A2-9A12-A55F93CA59FD}" type="presParOf" srcId="{E102A00E-A047-4339-80A8-2892F4646234}" destId="{FDC7C243-5421-4ED6-9F7C-70D16918162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43B2E-5423-4688-BB8E-10D7D33D9B23}">
      <dsp:nvSpPr>
        <dsp:cNvPr id="0" name=""/>
        <dsp:cNvSpPr/>
      </dsp:nvSpPr>
      <dsp:spPr>
        <a:xfrm>
          <a:off x="461780" y="1053273"/>
          <a:ext cx="755419" cy="7554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D81B4C-BE58-440E-925A-5627444A9A77}">
      <dsp:nvSpPr>
        <dsp:cNvPr id="0" name=""/>
        <dsp:cNvSpPr/>
      </dsp:nvSpPr>
      <dsp:spPr>
        <a:xfrm>
          <a:off x="134" y="2060660"/>
          <a:ext cx="1678710" cy="671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t>Data: </a:t>
          </a:r>
          <a:r>
            <a:rPr lang="en-US" sz="1400" b="0" kern="1200" dirty="0"/>
            <a:t>Labelled </a:t>
          </a:r>
          <a:r>
            <a:rPr lang="en-US" sz="1400" kern="1200" dirty="0"/>
            <a:t>Road image from a car’s dash cam with masks</a:t>
          </a:r>
        </a:p>
      </dsp:txBody>
      <dsp:txXfrm>
        <a:off x="134" y="2060660"/>
        <a:ext cx="1678710" cy="671484"/>
      </dsp:txXfrm>
    </dsp:sp>
    <dsp:sp modelId="{6FFCE0FC-D254-428C-9F10-2F7C5D5B276E}">
      <dsp:nvSpPr>
        <dsp:cNvPr id="0" name=""/>
        <dsp:cNvSpPr/>
      </dsp:nvSpPr>
      <dsp:spPr>
        <a:xfrm>
          <a:off x="2434265" y="1053273"/>
          <a:ext cx="755419" cy="7554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19641B-ACB2-4140-9C27-5C6E54CBD597}">
      <dsp:nvSpPr>
        <dsp:cNvPr id="0" name=""/>
        <dsp:cNvSpPr/>
      </dsp:nvSpPr>
      <dsp:spPr>
        <a:xfrm>
          <a:off x="1972620" y="2060660"/>
          <a:ext cx="1678710" cy="671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Target</a:t>
          </a:r>
          <a:r>
            <a:rPr lang="en-US" sz="1400" kern="1200"/>
            <a:t>: yaw, pitch, roll, x, y, z, </a:t>
          </a:r>
          <a:r>
            <a:rPr lang="en-US" sz="1400" i="1" kern="1200"/>
            <a:t>confidence factor</a:t>
          </a:r>
          <a:endParaRPr lang="en-US" sz="1400" kern="1200"/>
        </a:p>
      </dsp:txBody>
      <dsp:txXfrm>
        <a:off x="1972620" y="2060660"/>
        <a:ext cx="1678710" cy="6714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72953-C68B-40D8-85B6-289366689922}">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0C162D-BF17-432C-A9B1-A5B103F41C51}">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AF4B94-8454-47EA-BDA6-3CA7D293A81E}">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Data Preprocessing</a:t>
          </a:r>
          <a:br>
            <a:rPr lang="en-US" sz="2500" kern="1200" dirty="0"/>
          </a:br>
          <a:r>
            <a:rPr lang="en-US" sz="1400" kern="1200" dirty="0"/>
            <a:t>Mask / Clean</a:t>
          </a:r>
          <a:endParaRPr lang="en-US" sz="2500" kern="1200" dirty="0"/>
        </a:p>
      </dsp:txBody>
      <dsp:txXfrm>
        <a:off x="1941716" y="718"/>
        <a:ext cx="4571887" cy="1681139"/>
      </dsp:txXfrm>
    </dsp:sp>
    <dsp:sp modelId="{155F9333-10B0-4CB1-808A-1C2A4F2D7F86}">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6D7237-7EDF-48D6-9FCD-2A8E5729162F}">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230475-1806-409B-8BC6-802F8C5837B0}">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Detection</a:t>
          </a:r>
        </a:p>
        <a:p>
          <a:pPr marL="0" lvl="0" indent="0" algn="l" defTabSz="1111250">
            <a:lnSpc>
              <a:spcPct val="100000"/>
            </a:lnSpc>
            <a:spcBef>
              <a:spcPct val="0"/>
            </a:spcBef>
            <a:spcAft>
              <a:spcPct val="35000"/>
            </a:spcAft>
            <a:buNone/>
          </a:pPr>
          <a:r>
            <a:rPr lang="en-US" sz="1400" kern="1200" dirty="0"/>
            <a:t>Detect Objects (Car) using YOLO or ResNet, Extract them</a:t>
          </a:r>
        </a:p>
      </dsp:txBody>
      <dsp:txXfrm>
        <a:off x="1941716" y="2102143"/>
        <a:ext cx="4571887" cy="1681139"/>
      </dsp:txXfrm>
    </dsp:sp>
    <dsp:sp modelId="{B010B572-367E-40B6-B311-62A180F8CDDA}">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57CFD6-5488-4CDD-A0DD-579D25754BEE}">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C7C243-5421-4ED6-9F7C-70D169181629}">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Prediction</a:t>
          </a:r>
        </a:p>
        <a:p>
          <a:pPr marL="0" lvl="0" indent="0" algn="l" defTabSz="1111250">
            <a:lnSpc>
              <a:spcPct val="100000"/>
            </a:lnSpc>
            <a:spcBef>
              <a:spcPct val="0"/>
            </a:spcBef>
            <a:spcAft>
              <a:spcPct val="35000"/>
            </a:spcAft>
            <a:buNone/>
          </a:pPr>
          <a:r>
            <a:rPr lang="en-US" sz="1400" kern="1200" dirty="0"/>
            <a:t>CNN mapping from Car Image to Position, Angle Prediction</a:t>
          </a:r>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A57D9-420F-4CB2-9368-E04F8DA72D59}" type="datetimeFigureOut">
              <a:rPr lang="en-US" smtClean="0"/>
              <a:t>12/5/2019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8A93F0-829D-47A2-83BF-F80417EED4AF}" type="slidenum">
              <a:rPr lang="en-US" smtClean="0"/>
              <a:t>‹#›</a:t>
            </a:fld>
            <a:endParaRPr lang="en-US"/>
          </a:p>
        </p:txBody>
      </p:sp>
    </p:spTree>
    <p:extLst>
      <p:ext uri="{BB962C8B-B14F-4D97-AF65-F5344CB8AC3E}">
        <p14:creationId xmlns:p14="http://schemas.microsoft.com/office/powerpoint/2010/main" val="4206291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 have seen this vehicles on road? Why aren’t they common?</a:t>
            </a:r>
          </a:p>
        </p:txBody>
      </p:sp>
      <p:sp>
        <p:nvSpPr>
          <p:cNvPr id="4" name="Slide Number Placeholder 3"/>
          <p:cNvSpPr>
            <a:spLocks noGrp="1"/>
          </p:cNvSpPr>
          <p:nvPr>
            <p:ph type="sldNum" sz="quarter" idx="5"/>
          </p:nvPr>
        </p:nvSpPr>
        <p:spPr/>
        <p:txBody>
          <a:bodyPr/>
          <a:lstStyle/>
          <a:p>
            <a:fld id="{948A93F0-829D-47A2-83BF-F80417EED4AF}" type="slidenum">
              <a:rPr lang="en-US" smtClean="0"/>
              <a:t>2</a:t>
            </a:fld>
            <a:endParaRPr lang="en-US"/>
          </a:p>
        </p:txBody>
      </p:sp>
    </p:spTree>
    <p:extLst>
      <p:ext uri="{BB962C8B-B14F-4D97-AF65-F5344CB8AC3E}">
        <p14:creationId xmlns:p14="http://schemas.microsoft.com/office/powerpoint/2010/main" val="3037344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SAE published these levels of automation, no one lies in level 5. Waymo is </a:t>
            </a:r>
            <a:r>
              <a:rPr lang="en-US" dirty="0" err="1"/>
              <a:t>atmost</a:t>
            </a:r>
            <a:r>
              <a:rPr lang="en-US" dirty="0"/>
              <a:t> level 4 for being fully automated in Phoenix</a:t>
            </a:r>
          </a:p>
        </p:txBody>
      </p:sp>
      <p:sp>
        <p:nvSpPr>
          <p:cNvPr id="4" name="Slide Number Placeholder 3"/>
          <p:cNvSpPr>
            <a:spLocks noGrp="1"/>
          </p:cNvSpPr>
          <p:nvPr>
            <p:ph type="sldNum" sz="quarter" idx="5"/>
          </p:nvPr>
        </p:nvSpPr>
        <p:spPr/>
        <p:txBody>
          <a:bodyPr/>
          <a:lstStyle/>
          <a:p>
            <a:fld id="{948A93F0-829D-47A2-83BF-F80417EED4AF}" type="slidenum">
              <a:rPr lang="en-US" smtClean="0"/>
              <a:t>3</a:t>
            </a:fld>
            <a:endParaRPr lang="en-US"/>
          </a:p>
        </p:txBody>
      </p:sp>
    </p:spTree>
    <p:extLst>
      <p:ext uri="{BB962C8B-B14F-4D97-AF65-F5344CB8AC3E}">
        <p14:creationId xmlns:p14="http://schemas.microsoft.com/office/powerpoint/2010/main" val="1622883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masking the bonnet, as detector in our next step was considering our own car as an object too, which is although right but we are not interested to know that in this problem.</a:t>
            </a:r>
          </a:p>
        </p:txBody>
      </p:sp>
      <p:sp>
        <p:nvSpPr>
          <p:cNvPr id="4" name="Slide Number Placeholder 3"/>
          <p:cNvSpPr>
            <a:spLocks noGrp="1"/>
          </p:cNvSpPr>
          <p:nvPr>
            <p:ph type="sldNum" sz="quarter" idx="5"/>
          </p:nvPr>
        </p:nvSpPr>
        <p:spPr/>
        <p:txBody>
          <a:bodyPr/>
          <a:lstStyle/>
          <a:p>
            <a:fld id="{948A93F0-829D-47A2-83BF-F80417EED4AF}" type="slidenum">
              <a:rPr lang="en-US" smtClean="0"/>
              <a:t>7</a:t>
            </a:fld>
            <a:endParaRPr lang="en-US"/>
          </a:p>
        </p:txBody>
      </p:sp>
    </p:spTree>
    <p:extLst>
      <p:ext uri="{BB962C8B-B14F-4D97-AF65-F5344CB8AC3E}">
        <p14:creationId xmlns:p14="http://schemas.microsoft.com/office/powerpoint/2010/main" val="1023084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Image Classification</a:t>
            </a:r>
          </a:p>
          <a:p>
            <a:pPr marL="228600" indent="-228600">
              <a:buAutoNum type="arabicPeriod"/>
            </a:pPr>
            <a:r>
              <a:rPr lang="en-US" dirty="0"/>
              <a:t>Image Classification with Localization</a:t>
            </a:r>
          </a:p>
          <a:p>
            <a:pPr marL="228600" indent="-228600">
              <a:buAutoNum type="arabicPeriod"/>
            </a:pPr>
            <a:r>
              <a:rPr lang="en-US" dirty="0"/>
              <a:t>Object Detection – Sliding Window Detection (Deformable Parts Model)</a:t>
            </a:r>
          </a:p>
          <a:p>
            <a:endParaRPr lang="en-US" dirty="0"/>
          </a:p>
        </p:txBody>
      </p:sp>
      <p:sp>
        <p:nvSpPr>
          <p:cNvPr id="4" name="Slide Number Placeholder 3"/>
          <p:cNvSpPr>
            <a:spLocks noGrp="1"/>
          </p:cNvSpPr>
          <p:nvPr>
            <p:ph type="sldNum" sz="quarter" idx="5"/>
          </p:nvPr>
        </p:nvSpPr>
        <p:spPr/>
        <p:txBody>
          <a:bodyPr/>
          <a:lstStyle/>
          <a:p>
            <a:fld id="{948A93F0-829D-47A2-83BF-F80417EED4AF}" type="slidenum">
              <a:rPr lang="en-US" smtClean="0"/>
              <a:t>8</a:t>
            </a:fld>
            <a:endParaRPr lang="en-US"/>
          </a:p>
        </p:txBody>
      </p:sp>
    </p:spTree>
    <p:extLst>
      <p:ext uri="{BB962C8B-B14F-4D97-AF65-F5344CB8AC3E}">
        <p14:creationId xmlns:p14="http://schemas.microsoft.com/office/powerpoint/2010/main" val="1645297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t>
            </a:r>
            <a:r>
              <a:rPr lang="en-US" b="1" dirty="0"/>
              <a:t>really slow computationally</a:t>
            </a:r>
            <a:r>
              <a:rPr lang="en-US" dirty="0"/>
              <a:t> as the window slides every pixel and a lot of passes are made at similar regions which already may not be useful. We could use </a:t>
            </a:r>
            <a:r>
              <a:rPr lang="en-US" b="1" dirty="0"/>
              <a:t>strides</a:t>
            </a:r>
            <a:r>
              <a:rPr lang="en-US" dirty="0"/>
              <a:t> but then it becomes a tradeoff between </a:t>
            </a:r>
            <a:r>
              <a:rPr lang="en-US" b="1" dirty="0"/>
              <a:t>coarse granularity </a:t>
            </a:r>
            <a:r>
              <a:rPr lang="en-US" dirty="0"/>
              <a:t>and </a:t>
            </a:r>
            <a:r>
              <a:rPr lang="en-US" b="1" dirty="0"/>
              <a:t>computational expense</a:t>
            </a:r>
            <a:r>
              <a:rPr lang="en-US" dirty="0"/>
              <a:t>.</a:t>
            </a:r>
          </a:p>
        </p:txBody>
      </p:sp>
      <p:sp>
        <p:nvSpPr>
          <p:cNvPr id="4" name="Slide Number Placeholder 3"/>
          <p:cNvSpPr>
            <a:spLocks noGrp="1"/>
          </p:cNvSpPr>
          <p:nvPr>
            <p:ph type="sldNum" sz="quarter" idx="5"/>
          </p:nvPr>
        </p:nvSpPr>
        <p:spPr/>
        <p:txBody>
          <a:bodyPr/>
          <a:lstStyle/>
          <a:p>
            <a:fld id="{948A93F0-829D-47A2-83BF-F80417EED4AF}" type="slidenum">
              <a:rPr lang="en-US" smtClean="0"/>
              <a:t>9</a:t>
            </a:fld>
            <a:endParaRPr lang="en-US"/>
          </a:p>
        </p:txBody>
      </p:sp>
    </p:spTree>
    <p:extLst>
      <p:ext uri="{BB962C8B-B14F-4D97-AF65-F5344CB8AC3E}">
        <p14:creationId xmlns:p14="http://schemas.microsoft.com/office/powerpoint/2010/main" val="2926176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948A93F0-829D-47A2-83BF-F80417EED4AF}" type="slidenum">
              <a:rPr lang="en-US" smtClean="0"/>
              <a:t>10</a:t>
            </a:fld>
            <a:endParaRPr lang="en-US"/>
          </a:p>
        </p:txBody>
      </p:sp>
    </p:spTree>
    <p:extLst>
      <p:ext uri="{BB962C8B-B14F-4D97-AF65-F5344CB8AC3E}">
        <p14:creationId xmlns:p14="http://schemas.microsoft.com/office/powerpoint/2010/main" val="2287910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a:t>
            </a:r>
            <a:r>
              <a:rPr lang="en-US" b="1" dirty="0"/>
              <a:t>24 convolutional layers </a:t>
            </a:r>
            <a:r>
              <a:rPr lang="en-US" dirty="0"/>
              <a:t>followed by 2 fully connected layers. This is the very basic version of </a:t>
            </a:r>
            <a:r>
              <a:rPr lang="en-US" b="1" dirty="0"/>
              <a:t>YOLO, v1</a:t>
            </a:r>
            <a:r>
              <a:rPr lang="en-US" dirty="0"/>
              <a:t>.</a:t>
            </a:r>
          </a:p>
          <a:p>
            <a:endParaRPr lang="en-US" dirty="0"/>
          </a:p>
          <a:p>
            <a:r>
              <a:rPr lang="en-US" dirty="0"/>
              <a:t>We used </a:t>
            </a:r>
            <a:r>
              <a:rPr lang="en-US" b="1" dirty="0"/>
              <a:t>YOLO v3 </a:t>
            </a:r>
            <a:r>
              <a:rPr lang="en-US" dirty="0"/>
              <a:t>which is a bit more complex and has around </a:t>
            </a:r>
            <a:r>
              <a:rPr lang="en-US" b="1" dirty="0"/>
              <a:t>106 layers</a:t>
            </a:r>
            <a:r>
              <a:rPr lang="en-US" dirty="0"/>
              <a:t>, makes use of </a:t>
            </a:r>
            <a:r>
              <a:rPr lang="en-US" b="1" dirty="0"/>
              <a:t>residual blocks</a:t>
            </a:r>
            <a:r>
              <a:rPr lang="en-US" dirty="0"/>
              <a:t>. </a:t>
            </a:r>
          </a:p>
          <a:p>
            <a:r>
              <a:rPr lang="en-US" dirty="0"/>
              <a:t>It has outperformed </a:t>
            </a:r>
            <a:r>
              <a:rPr lang="en-US" b="1" dirty="0"/>
              <a:t>SSD</a:t>
            </a:r>
            <a:r>
              <a:rPr lang="en-US" dirty="0"/>
              <a:t> and </a:t>
            </a:r>
            <a:r>
              <a:rPr lang="en-US" b="1" dirty="0" err="1"/>
              <a:t>RetinaNet</a:t>
            </a:r>
            <a:r>
              <a:rPr lang="en-US" dirty="0"/>
              <a:t> (Has Regional Mapping, Built on top of ResNet which had 152 layers).</a:t>
            </a:r>
          </a:p>
        </p:txBody>
      </p:sp>
      <p:sp>
        <p:nvSpPr>
          <p:cNvPr id="4" name="Slide Number Placeholder 3"/>
          <p:cNvSpPr>
            <a:spLocks noGrp="1"/>
          </p:cNvSpPr>
          <p:nvPr>
            <p:ph type="sldNum" sz="quarter" idx="5"/>
          </p:nvPr>
        </p:nvSpPr>
        <p:spPr/>
        <p:txBody>
          <a:bodyPr/>
          <a:lstStyle/>
          <a:p>
            <a:fld id="{948A93F0-829D-47A2-83BF-F80417EED4AF}" type="slidenum">
              <a:rPr lang="en-US" smtClean="0"/>
              <a:t>11</a:t>
            </a:fld>
            <a:endParaRPr lang="en-US"/>
          </a:p>
        </p:txBody>
      </p:sp>
    </p:spTree>
    <p:extLst>
      <p:ext uri="{BB962C8B-B14F-4D97-AF65-F5344CB8AC3E}">
        <p14:creationId xmlns:p14="http://schemas.microsoft.com/office/powerpoint/2010/main" val="1257183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71D4B-53A3-48E5-8A1F-495BC19136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3F8089-E9AD-43D2-81A7-B75EE26B79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6523BD-7B00-4006-BB69-5D2E2CEA39C0}"/>
              </a:ext>
            </a:extLst>
          </p:cNvPr>
          <p:cNvSpPr>
            <a:spLocks noGrp="1"/>
          </p:cNvSpPr>
          <p:nvPr>
            <p:ph type="dt" sz="half" idx="10"/>
          </p:nvPr>
        </p:nvSpPr>
        <p:spPr/>
        <p:txBody>
          <a:bodyPr/>
          <a:lstStyle/>
          <a:p>
            <a:fld id="{9F1EEC0E-96F1-4CD2-B500-B415F50D576C}" type="datetimeFigureOut">
              <a:rPr lang="en-US" smtClean="0"/>
              <a:t>12/5/2019</a:t>
            </a:fld>
            <a:endParaRPr lang="en-US"/>
          </a:p>
        </p:txBody>
      </p:sp>
      <p:sp>
        <p:nvSpPr>
          <p:cNvPr id="5" name="Footer Placeholder 4">
            <a:extLst>
              <a:ext uri="{FF2B5EF4-FFF2-40B4-BE49-F238E27FC236}">
                <a16:creationId xmlns:a16="http://schemas.microsoft.com/office/drawing/2014/main" id="{74428532-6D06-4F1E-A4EB-E4645587C6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91CA19-792E-4CB5-8658-D7466D0ABB25}"/>
              </a:ext>
            </a:extLst>
          </p:cNvPr>
          <p:cNvSpPr>
            <a:spLocks noGrp="1"/>
          </p:cNvSpPr>
          <p:nvPr>
            <p:ph type="sldNum" sz="quarter" idx="12"/>
          </p:nvPr>
        </p:nvSpPr>
        <p:spPr/>
        <p:txBody>
          <a:bodyPr/>
          <a:lstStyle/>
          <a:p>
            <a:fld id="{8D56212A-9A12-4273-A14E-53BD835F9CEA}" type="slidenum">
              <a:rPr lang="en-US" smtClean="0"/>
              <a:t>‹#›</a:t>
            </a:fld>
            <a:endParaRPr lang="en-US"/>
          </a:p>
        </p:txBody>
      </p:sp>
    </p:spTree>
    <p:extLst>
      <p:ext uri="{BB962C8B-B14F-4D97-AF65-F5344CB8AC3E}">
        <p14:creationId xmlns:p14="http://schemas.microsoft.com/office/powerpoint/2010/main" val="1806530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D72E7-5FFD-4E88-843D-CFD1756A0F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343E3E-5FAC-4606-A781-E5D62D2A11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92B4C8-A423-4A88-A132-3D185EC77CA7}"/>
              </a:ext>
            </a:extLst>
          </p:cNvPr>
          <p:cNvSpPr>
            <a:spLocks noGrp="1"/>
          </p:cNvSpPr>
          <p:nvPr>
            <p:ph type="dt" sz="half" idx="10"/>
          </p:nvPr>
        </p:nvSpPr>
        <p:spPr/>
        <p:txBody>
          <a:bodyPr/>
          <a:lstStyle/>
          <a:p>
            <a:fld id="{9F1EEC0E-96F1-4CD2-B500-B415F50D576C}" type="datetimeFigureOut">
              <a:rPr lang="en-US" smtClean="0"/>
              <a:t>12/5/2019</a:t>
            </a:fld>
            <a:endParaRPr lang="en-US"/>
          </a:p>
        </p:txBody>
      </p:sp>
      <p:sp>
        <p:nvSpPr>
          <p:cNvPr id="5" name="Footer Placeholder 4">
            <a:extLst>
              <a:ext uri="{FF2B5EF4-FFF2-40B4-BE49-F238E27FC236}">
                <a16:creationId xmlns:a16="http://schemas.microsoft.com/office/drawing/2014/main" id="{52C5B676-A45E-4961-A79E-BF419F3B9E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9E05EF-7924-479F-930F-7A418DD4BA77}"/>
              </a:ext>
            </a:extLst>
          </p:cNvPr>
          <p:cNvSpPr>
            <a:spLocks noGrp="1"/>
          </p:cNvSpPr>
          <p:nvPr>
            <p:ph type="sldNum" sz="quarter" idx="12"/>
          </p:nvPr>
        </p:nvSpPr>
        <p:spPr/>
        <p:txBody>
          <a:bodyPr/>
          <a:lstStyle/>
          <a:p>
            <a:fld id="{8D56212A-9A12-4273-A14E-53BD835F9CEA}" type="slidenum">
              <a:rPr lang="en-US" smtClean="0"/>
              <a:t>‹#›</a:t>
            </a:fld>
            <a:endParaRPr lang="en-US"/>
          </a:p>
        </p:txBody>
      </p:sp>
    </p:spTree>
    <p:extLst>
      <p:ext uri="{BB962C8B-B14F-4D97-AF65-F5344CB8AC3E}">
        <p14:creationId xmlns:p14="http://schemas.microsoft.com/office/powerpoint/2010/main" val="327548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C0C752-8918-4B7A-9ACE-90D4BCE644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586454-CEDE-4B85-8121-7A1769358D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942BA6-201B-4DC2-AE52-FA0013BC86CE}"/>
              </a:ext>
            </a:extLst>
          </p:cNvPr>
          <p:cNvSpPr>
            <a:spLocks noGrp="1"/>
          </p:cNvSpPr>
          <p:nvPr>
            <p:ph type="dt" sz="half" idx="10"/>
          </p:nvPr>
        </p:nvSpPr>
        <p:spPr/>
        <p:txBody>
          <a:bodyPr/>
          <a:lstStyle/>
          <a:p>
            <a:fld id="{9F1EEC0E-96F1-4CD2-B500-B415F50D576C}" type="datetimeFigureOut">
              <a:rPr lang="en-US" smtClean="0"/>
              <a:t>12/5/2019</a:t>
            </a:fld>
            <a:endParaRPr lang="en-US"/>
          </a:p>
        </p:txBody>
      </p:sp>
      <p:sp>
        <p:nvSpPr>
          <p:cNvPr id="5" name="Footer Placeholder 4">
            <a:extLst>
              <a:ext uri="{FF2B5EF4-FFF2-40B4-BE49-F238E27FC236}">
                <a16:creationId xmlns:a16="http://schemas.microsoft.com/office/drawing/2014/main" id="{34CB7831-AB95-4234-802A-F2E12A8A1F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08B3DC-FC58-4269-B696-A56367C65916}"/>
              </a:ext>
            </a:extLst>
          </p:cNvPr>
          <p:cNvSpPr>
            <a:spLocks noGrp="1"/>
          </p:cNvSpPr>
          <p:nvPr>
            <p:ph type="sldNum" sz="quarter" idx="12"/>
          </p:nvPr>
        </p:nvSpPr>
        <p:spPr/>
        <p:txBody>
          <a:bodyPr/>
          <a:lstStyle/>
          <a:p>
            <a:fld id="{8D56212A-9A12-4273-A14E-53BD835F9CEA}" type="slidenum">
              <a:rPr lang="en-US" smtClean="0"/>
              <a:t>‹#›</a:t>
            </a:fld>
            <a:endParaRPr lang="en-US"/>
          </a:p>
        </p:txBody>
      </p:sp>
    </p:spTree>
    <p:extLst>
      <p:ext uri="{BB962C8B-B14F-4D97-AF65-F5344CB8AC3E}">
        <p14:creationId xmlns:p14="http://schemas.microsoft.com/office/powerpoint/2010/main" val="2995207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68BEA-AD57-4E82-9CA7-0C4906FDE7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AB1DA8-DD1D-4A15-8895-FF6EE91B42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9F5DEF-3C47-4483-B456-695CC3DAF973}"/>
              </a:ext>
            </a:extLst>
          </p:cNvPr>
          <p:cNvSpPr>
            <a:spLocks noGrp="1"/>
          </p:cNvSpPr>
          <p:nvPr>
            <p:ph type="dt" sz="half" idx="10"/>
          </p:nvPr>
        </p:nvSpPr>
        <p:spPr/>
        <p:txBody>
          <a:bodyPr/>
          <a:lstStyle/>
          <a:p>
            <a:fld id="{9F1EEC0E-96F1-4CD2-B500-B415F50D576C}" type="datetimeFigureOut">
              <a:rPr lang="en-US" smtClean="0"/>
              <a:t>12/5/2019</a:t>
            </a:fld>
            <a:endParaRPr lang="en-US"/>
          </a:p>
        </p:txBody>
      </p:sp>
      <p:sp>
        <p:nvSpPr>
          <p:cNvPr id="5" name="Footer Placeholder 4">
            <a:extLst>
              <a:ext uri="{FF2B5EF4-FFF2-40B4-BE49-F238E27FC236}">
                <a16:creationId xmlns:a16="http://schemas.microsoft.com/office/drawing/2014/main" id="{A9F09BCF-C1AD-4914-952D-AE1E7106D3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F9D8DA-0034-454E-A45E-AB4C7C6AB1E8}"/>
              </a:ext>
            </a:extLst>
          </p:cNvPr>
          <p:cNvSpPr>
            <a:spLocks noGrp="1"/>
          </p:cNvSpPr>
          <p:nvPr>
            <p:ph type="sldNum" sz="quarter" idx="12"/>
          </p:nvPr>
        </p:nvSpPr>
        <p:spPr/>
        <p:txBody>
          <a:bodyPr/>
          <a:lstStyle/>
          <a:p>
            <a:fld id="{8D56212A-9A12-4273-A14E-53BD835F9CEA}" type="slidenum">
              <a:rPr lang="en-US" smtClean="0"/>
              <a:t>‹#›</a:t>
            </a:fld>
            <a:endParaRPr lang="en-US"/>
          </a:p>
        </p:txBody>
      </p:sp>
    </p:spTree>
    <p:extLst>
      <p:ext uri="{BB962C8B-B14F-4D97-AF65-F5344CB8AC3E}">
        <p14:creationId xmlns:p14="http://schemas.microsoft.com/office/powerpoint/2010/main" val="1494355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417A-A0EB-45EC-99AC-EA42B7685D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2E9CFF-CA48-4918-8C32-6FB71B3F34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729192-78C3-4820-B2A7-00A963C121CB}"/>
              </a:ext>
            </a:extLst>
          </p:cNvPr>
          <p:cNvSpPr>
            <a:spLocks noGrp="1"/>
          </p:cNvSpPr>
          <p:nvPr>
            <p:ph type="dt" sz="half" idx="10"/>
          </p:nvPr>
        </p:nvSpPr>
        <p:spPr/>
        <p:txBody>
          <a:bodyPr/>
          <a:lstStyle/>
          <a:p>
            <a:fld id="{9F1EEC0E-96F1-4CD2-B500-B415F50D576C}" type="datetimeFigureOut">
              <a:rPr lang="en-US" smtClean="0"/>
              <a:t>12/5/2019</a:t>
            </a:fld>
            <a:endParaRPr lang="en-US"/>
          </a:p>
        </p:txBody>
      </p:sp>
      <p:sp>
        <p:nvSpPr>
          <p:cNvPr id="5" name="Footer Placeholder 4">
            <a:extLst>
              <a:ext uri="{FF2B5EF4-FFF2-40B4-BE49-F238E27FC236}">
                <a16:creationId xmlns:a16="http://schemas.microsoft.com/office/drawing/2014/main" id="{058718D6-AC7C-44C2-93DE-6310979286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7F95E5-20B2-4E86-B96A-268E8D974861}"/>
              </a:ext>
            </a:extLst>
          </p:cNvPr>
          <p:cNvSpPr>
            <a:spLocks noGrp="1"/>
          </p:cNvSpPr>
          <p:nvPr>
            <p:ph type="sldNum" sz="quarter" idx="12"/>
          </p:nvPr>
        </p:nvSpPr>
        <p:spPr/>
        <p:txBody>
          <a:bodyPr/>
          <a:lstStyle/>
          <a:p>
            <a:fld id="{8D56212A-9A12-4273-A14E-53BD835F9CEA}" type="slidenum">
              <a:rPr lang="en-US" smtClean="0"/>
              <a:t>‹#›</a:t>
            </a:fld>
            <a:endParaRPr lang="en-US"/>
          </a:p>
        </p:txBody>
      </p:sp>
    </p:spTree>
    <p:extLst>
      <p:ext uri="{BB962C8B-B14F-4D97-AF65-F5344CB8AC3E}">
        <p14:creationId xmlns:p14="http://schemas.microsoft.com/office/powerpoint/2010/main" val="1801378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3F2C0-95D5-4CEB-BF14-9FCBFAC858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18DFA9-FD3E-4B44-B0E6-6C92302876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E65F03-187F-42AC-8C4A-2625BBDF56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ED5466-F46A-4BEF-805E-7DA12907BE03}"/>
              </a:ext>
            </a:extLst>
          </p:cNvPr>
          <p:cNvSpPr>
            <a:spLocks noGrp="1"/>
          </p:cNvSpPr>
          <p:nvPr>
            <p:ph type="dt" sz="half" idx="10"/>
          </p:nvPr>
        </p:nvSpPr>
        <p:spPr/>
        <p:txBody>
          <a:bodyPr/>
          <a:lstStyle/>
          <a:p>
            <a:fld id="{9F1EEC0E-96F1-4CD2-B500-B415F50D576C}" type="datetimeFigureOut">
              <a:rPr lang="en-US" smtClean="0"/>
              <a:t>12/5/2019</a:t>
            </a:fld>
            <a:endParaRPr lang="en-US"/>
          </a:p>
        </p:txBody>
      </p:sp>
      <p:sp>
        <p:nvSpPr>
          <p:cNvPr id="6" name="Footer Placeholder 5">
            <a:extLst>
              <a:ext uri="{FF2B5EF4-FFF2-40B4-BE49-F238E27FC236}">
                <a16:creationId xmlns:a16="http://schemas.microsoft.com/office/drawing/2014/main" id="{0D252447-5A6B-447D-A34B-C26A85D439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4D5238-3B39-4D80-A0D6-B06760CC99B3}"/>
              </a:ext>
            </a:extLst>
          </p:cNvPr>
          <p:cNvSpPr>
            <a:spLocks noGrp="1"/>
          </p:cNvSpPr>
          <p:nvPr>
            <p:ph type="sldNum" sz="quarter" idx="12"/>
          </p:nvPr>
        </p:nvSpPr>
        <p:spPr/>
        <p:txBody>
          <a:bodyPr/>
          <a:lstStyle/>
          <a:p>
            <a:fld id="{8D56212A-9A12-4273-A14E-53BD835F9CEA}" type="slidenum">
              <a:rPr lang="en-US" smtClean="0"/>
              <a:t>‹#›</a:t>
            </a:fld>
            <a:endParaRPr lang="en-US"/>
          </a:p>
        </p:txBody>
      </p:sp>
    </p:spTree>
    <p:extLst>
      <p:ext uri="{BB962C8B-B14F-4D97-AF65-F5344CB8AC3E}">
        <p14:creationId xmlns:p14="http://schemas.microsoft.com/office/powerpoint/2010/main" val="243330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2648A-E799-4332-A1C2-D9079A5E56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532DC2-4617-4DBD-AC26-F724507270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4C1979-6D75-4C85-819D-9C297A6F07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02744D-60A4-4DB4-84EA-FD007C065D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D50741-2AE1-4852-97B0-E6F9B3B769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6142E0-FDA4-466A-BC39-F867593D2BB8}"/>
              </a:ext>
            </a:extLst>
          </p:cNvPr>
          <p:cNvSpPr>
            <a:spLocks noGrp="1"/>
          </p:cNvSpPr>
          <p:nvPr>
            <p:ph type="dt" sz="half" idx="10"/>
          </p:nvPr>
        </p:nvSpPr>
        <p:spPr/>
        <p:txBody>
          <a:bodyPr/>
          <a:lstStyle/>
          <a:p>
            <a:fld id="{9F1EEC0E-96F1-4CD2-B500-B415F50D576C}" type="datetimeFigureOut">
              <a:rPr lang="en-US" smtClean="0"/>
              <a:t>12/5/2019</a:t>
            </a:fld>
            <a:endParaRPr lang="en-US"/>
          </a:p>
        </p:txBody>
      </p:sp>
      <p:sp>
        <p:nvSpPr>
          <p:cNvPr id="8" name="Footer Placeholder 7">
            <a:extLst>
              <a:ext uri="{FF2B5EF4-FFF2-40B4-BE49-F238E27FC236}">
                <a16:creationId xmlns:a16="http://schemas.microsoft.com/office/drawing/2014/main" id="{117E823D-B82B-4973-BD11-061C2CAD0D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5D30E0-8473-4D32-B557-E35FB883F4E3}"/>
              </a:ext>
            </a:extLst>
          </p:cNvPr>
          <p:cNvSpPr>
            <a:spLocks noGrp="1"/>
          </p:cNvSpPr>
          <p:nvPr>
            <p:ph type="sldNum" sz="quarter" idx="12"/>
          </p:nvPr>
        </p:nvSpPr>
        <p:spPr/>
        <p:txBody>
          <a:bodyPr/>
          <a:lstStyle/>
          <a:p>
            <a:fld id="{8D56212A-9A12-4273-A14E-53BD835F9CEA}" type="slidenum">
              <a:rPr lang="en-US" smtClean="0"/>
              <a:t>‹#›</a:t>
            </a:fld>
            <a:endParaRPr lang="en-US"/>
          </a:p>
        </p:txBody>
      </p:sp>
    </p:spTree>
    <p:extLst>
      <p:ext uri="{BB962C8B-B14F-4D97-AF65-F5344CB8AC3E}">
        <p14:creationId xmlns:p14="http://schemas.microsoft.com/office/powerpoint/2010/main" val="3836073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C96E3-AAD9-4BAF-B3CC-08E7591533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FD1957-F443-4BE5-B35D-A2D71BE1CED4}"/>
              </a:ext>
            </a:extLst>
          </p:cNvPr>
          <p:cNvSpPr>
            <a:spLocks noGrp="1"/>
          </p:cNvSpPr>
          <p:nvPr>
            <p:ph type="dt" sz="half" idx="10"/>
          </p:nvPr>
        </p:nvSpPr>
        <p:spPr/>
        <p:txBody>
          <a:bodyPr/>
          <a:lstStyle/>
          <a:p>
            <a:fld id="{9F1EEC0E-96F1-4CD2-B500-B415F50D576C}" type="datetimeFigureOut">
              <a:rPr lang="en-US" smtClean="0"/>
              <a:t>12/5/2019</a:t>
            </a:fld>
            <a:endParaRPr lang="en-US"/>
          </a:p>
        </p:txBody>
      </p:sp>
      <p:sp>
        <p:nvSpPr>
          <p:cNvPr id="4" name="Footer Placeholder 3">
            <a:extLst>
              <a:ext uri="{FF2B5EF4-FFF2-40B4-BE49-F238E27FC236}">
                <a16:creationId xmlns:a16="http://schemas.microsoft.com/office/drawing/2014/main" id="{844721D5-69E5-4C7C-AF05-F6B3232A0A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C6A071-06E1-4AD7-A691-E552BE36C7D8}"/>
              </a:ext>
            </a:extLst>
          </p:cNvPr>
          <p:cNvSpPr>
            <a:spLocks noGrp="1"/>
          </p:cNvSpPr>
          <p:nvPr>
            <p:ph type="sldNum" sz="quarter" idx="12"/>
          </p:nvPr>
        </p:nvSpPr>
        <p:spPr/>
        <p:txBody>
          <a:bodyPr/>
          <a:lstStyle/>
          <a:p>
            <a:fld id="{8D56212A-9A12-4273-A14E-53BD835F9CEA}" type="slidenum">
              <a:rPr lang="en-US" smtClean="0"/>
              <a:t>‹#›</a:t>
            </a:fld>
            <a:endParaRPr lang="en-US"/>
          </a:p>
        </p:txBody>
      </p:sp>
    </p:spTree>
    <p:extLst>
      <p:ext uri="{BB962C8B-B14F-4D97-AF65-F5344CB8AC3E}">
        <p14:creationId xmlns:p14="http://schemas.microsoft.com/office/powerpoint/2010/main" val="3908618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B223E7-8D2A-4B3E-99C3-CA71996EF3EE}"/>
              </a:ext>
            </a:extLst>
          </p:cNvPr>
          <p:cNvSpPr>
            <a:spLocks noGrp="1"/>
          </p:cNvSpPr>
          <p:nvPr>
            <p:ph type="dt" sz="half" idx="10"/>
          </p:nvPr>
        </p:nvSpPr>
        <p:spPr/>
        <p:txBody>
          <a:bodyPr/>
          <a:lstStyle/>
          <a:p>
            <a:fld id="{9F1EEC0E-96F1-4CD2-B500-B415F50D576C}" type="datetimeFigureOut">
              <a:rPr lang="en-US" smtClean="0"/>
              <a:t>12/5/2019</a:t>
            </a:fld>
            <a:endParaRPr lang="en-US"/>
          </a:p>
        </p:txBody>
      </p:sp>
      <p:sp>
        <p:nvSpPr>
          <p:cNvPr id="3" name="Footer Placeholder 2">
            <a:extLst>
              <a:ext uri="{FF2B5EF4-FFF2-40B4-BE49-F238E27FC236}">
                <a16:creationId xmlns:a16="http://schemas.microsoft.com/office/drawing/2014/main" id="{C56F9B95-D7DF-45ED-B7A9-A0D71216E1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A4B7CA-FB86-4C13-8DC4-D757DD64F927}"/>
              </a:ext>
            </a:extLst>
          </p:cNvPr>
          <p:cNvSpPr>
            <a:spLocks noGrp="1"/>
          </p:cNvSpPr>
          <p:nvPr>
            <p:ph type="sldNum" sz="quarter" idx="12"/>
          </p:nvPr>
        </p:nvSpPr>
        <p:spPr/>
        <p:txBody>
          <a:bodyPr/>
          <a:lstStyle/>
          <a:p>
            <a:fld id="{8D56212A-9A12-4273-A14E-53BD835F9CEA}" type="slidenum">
              <a:rPr lang="en-US" smtClean="0"/>
              <a:t>‹#›</a:t>
            </a:fld>
            <a:endParaRPr lang="en-US"/>
          </a:p>
        </p:txBody>
      </p:sp>
    </p:spTree>
    <p:extLst>
      <p:ext uri="{BB962C8B-B14F-4D97-AF65-F5344CB8AC3E}">
        <p14:creationId xmlns:p14="http://schemas.microsoft.com/office/powerpoint/2010/main" val="5746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55218-2415-4A84-8C36-570D71CD5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5FCC64-436F-4D6A-9C2D-78F6AE0D57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E42D6A-6939-4DB7-8712-52423B397F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9D82B4-2CD0-4BA8-81CE-E59138D0B3F3}"/>
              </a:ext>
            </a:extLst>
          </p:cNvPr>
          <p:cNvSpPr>
            <a:spLocks noGrp="1"/>
          </p:cNvSpPr>
          <p:nvPr>
            <p:ph type="dt" sz="half" idx="10"/>
          </p:nvPr>
        </p:nvSpPr>
        <p:spPr/>
        <p:txBody>
          <a:bodyPr/>
          <a:lstStyle/>
          <a:p>
            <a:fld id="{9F1EEC0E-96F1-4CD2-B500-B415F50D576C}" type="datetimeFigureOut">
              <a:rPr lang="en-US" smtClean="0"/>
              <a:t>12/5/2019</a:t>
            </a:fld>
            <a:endParaRPr lang="en-US"/>
          </a:p>
        </p:txBody>
      </p:sp>
      <p:sp>
        <p:nvSpPr>
          <p:cNvPr id="6" name="Footer Placeholder 5">
            <a:extLst>
              <a:ext uri="{FF2B5EF4-FFF2-40B4-BE49-F238E27FC236}">
                <a16:creationId xmlns:a16="http://schemas.microsoft.com/office/drawing/2014/main" id="{8B295003-52BB-4D12-8064-CD698A8BB2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4E49F7-3606-4CA2-8324-2B262B29F186}"/>
              </a:ext>
            </a:extLst>
          </p:cNvPr>
          <p:cNvSpPr>
            <a:spLocks noGrp="1"/>
          </p:cNvSpPr>
          <p:nvPr>
            <p:ph type="sldNum" sz="quarter" idx="12"/>
          </p:nvPr>
        </p:nvSpPr>
        <p:spPr/>
        <p:txBody>
          <a:bodyPr/>
          <a:lstStyle/>
          <a:p>
            <a:fld id="{8D56212A-9A12-4273-A14E-53BD835F9CEA}" type="slidenum">
              <a:rPr lang="en-US" smtClean="0"/>
              <a:t>‹#›</a:t>
            </a:fld>
            <a:endParaRPr lang="en-US"/>
          </a:p>
        </p:txBody>
      </p:sp>
    </p:spTree>
    <p:extLst>
      <p:ext uri="{BB962C8B-B14F-4D97-AF65-F5344CB8AC3E}">
        <p14:creationId xmlns:p14="http://schemas.microsoft.com/office/powerpoint/2010/main" val="3400570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527BF-4D44-4669-A5AC-01604EAE0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2E1C51-1F72-4F8C-8C7E-EF6912C94E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426D7C-42C0-45B5-837E-C6917F0443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A3EA18-FD8D-4F10-A901-2DD803D5C546}"/>
              </a:ext>
            </a:extLst>
          </p:cNvPr>
          <p:cNvSpPr>
            <a:spLocks noGrp="1"/>
          </p:cNvSpPr>
          <p:nvPr>
            <p:ph type="dt" sz="half" idx="10"/>
          </p:nvPr>
        </p:nvSpPr>
        <p:spPr/>
        <p:txBody>
          <a:bodyPr/>
          <a:lstStyle/>
          <a:p>
            <a:fld id="{9F1EEC0E-96F1-4CD2-B500-B415F50D576C}" type="datetimeFigureOut">
              <a:rPr lang="en-US" smtClean="0"/>
              <a:t>12/5/2019</a:t>
            </a:fld>
            <a:endParaRPr lang="en-US"/>
          </a:p>
        </p:txBody>
      </p:sp>
      <p:sp>
        <p:nvSpPr>
          <p:cNvPr id="6" name="Footer Placeholder 5">
            <a:extLst>
              <a:ext uri="{FF2B5EF4-FFF2-40B4-BE49-F238E27FC236}">
                <a16:creationId xmlns:a16="http://schemas.microsoft.com/office/drawing/2014/main" id="{A9AB47D8-9F5B-44AB-8328-B328CCEB86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0E7C1-3775-4469-9E45-2B47F33041E3}"/>
              </a:ext>
            </a:extLst>
          </p:cNvPr>
          <p:cNvSpPr>
            <a:spLocks noGrp="1"/>
          </p:cNvSpPr>
          <p:nvPr>
            <p:ph type="sldNum" sz="quarter" idx="12"/>
          </p:nvPr>
        </p:nvSpPr>
        <p:spPr/>
        <p:txBody>
          <a:bodyPr/>
          <a:lstStyle/>
          <a:p>
            <a:fld id="{8D56212A-9A12-4273-A14E-53BD835F9CEA}" type="slidenum">
              <a:rPr lang="en-US" smtClean="0"/>
              <a:t>‹#›</a:t>
            </a:fld>
            <a:endParaRPr lang="en-US"/>
          </a:p>
        </p:txBody>
      </p:sp>
    </p:spTree>
    <p:extLst>
      <p:ext uri="{BB962C8B-B14F-4D97-AF65-F5344CB8AC3E}">
        <p14:creationId xmlns:p14="http://schemas.microsoft.com/office/powerpoint/2010/main" val="3041712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000634-D9D2-4F7C-9838-D593EC8FEB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78C9C2-D66F-4E40-91BA-0A2C6D74EB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B3FA0-3BBB-4159-AC09-19FA6CAD95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1EEC0E-96F1-4CD2-B500-B415F50D576C}" type="datetimeFigureOut">
              <a:rPr lang="en-US" smtClean="0"/>
              <a:t>12/5/2019</a:t>
            </a:fld>
            <a:endParaRPr lang="en-US"/>
          </a:p>
        </p:txBody>
      </p:sp>
      <p:sp>
        <p:nvSpPr>
          <p:cNvPr id="5" name="Footer Placeholder 4">
            <a:extLst>
              <a:ext uri="{FF2B5EF4-FFF2-40B4-BE49-F238E27FC236}">
                <a16:creationId xmlns:a16="http://schemas.microsoft.com/office/drawing/2014/main" id="{91CE8F26-4B36-4A19-A9A6-D0C67A5FCF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F31307-E752-4A1A-A939-CCBCC3D80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56212A-9A12-4273-A14E-53BD835F9CEA}" type="slidenum">
              <a:rPr lang="en-US" smtClean="0"/>
              <a:t>‹#›</a:t>
            </a:fld>
            <a:endParaRPr lang="en-US"/>
          </a:p>
        </p:txBody>
      </p:sp>
    </p:spTree>
    <p:extLst>
      <p:ext uri="{BB962C8B-B14F-4D97-AF65-F5344CB8AC3E}">
        <p14:creationId xmlns:p14="http://schemas.microsoft.com/office/powerpoint/2010/main" val="3366075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1.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8E9F6-57A8-475C-A9DF-98F7D3773392}"/>
              </a:ext>
            </a:extLst>
          </p:cNvPr>
          <p:cNvSpPr>
            <a:spLocks noGrp="1"/>
          </p:cNvSpPr>
          <p:nvPr>
            <p:ph type="ctrTitle"/>
          </p:nvPr>
        </p:nvSpPr>
        <p:spPr>
          <a:xfrm>
            <a:off x="922153" y="1682670"/>
            <a:ext cx="10347693" cy="3492659"/>
          </a:xfrm>
          <a:solidFill>
            <a:schemeClr val="bg1">
              <a:alpha val="92000"/>
            </a:schemeClr>
          </a:solidFill>
        </p:spPr>
        <p:txBody>
          <a:bodyPr anchor="ctr">
            <a:normAutofit/>
          </a:bodyPr>
          <a:lstStyle/>
          <a:p>
            <a:r>
              <a:rPr lang="en-US" sz="4800" dirty="0">
                <a:effectLst>
                  <a:outerShdw blurRad="50800" dist="38100" dir="2700000" algn="tl" rotWithShape="0">
                    <a:schemeClr val="bg1">
                      <a:alpha val="40000"/>
                    </a:schemeClr>
                  </a:outerShdw>
                </a:effectLst>
                <a:latin typeface="Bahnschrift SemiBold Condensed" panose="020B0502040204020203" pitchFamily="34" charset="0"/>
              </a:rPr>
              <a:t>Predicting vehicles’ position and angles from single image of road using Deep-Learning</a:t>
            </a:r>
          </a:p>
        </p:txBody>
      </p:sp>
    </p:spTree>
    <p:extLst>
      <p:ext uri="{BB962C8B-B14F-4D97-AF65-F5344CB8AC3E}">
        <p14:creationId xmlns:p14="http://schemas.microsoft.com/office/powerpoint/2010/main" val="135963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35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FBA58C-F7D1-4BE9-AD11-CECDAECF05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800" b="1" kern="1200" dirty="0">
                <a:solidFill>
                  <a:srgbClr val="FFFFFF"/>
                </a:solidFill>
                <a:latin typeface="+mj-lt"/>
                <a:ea typeface="+mj-ea"/>
                <a:cs typeface="+mj-cs"/>
              </a:rPr>
              <a:t>YOLO</a:t>
            </a:r>
            <a:br>
              <a:rPr lang="en-US" sz="2600" kern="1200" dirty="0">
                <a:solidFill>
                  <a:srgbClr val="FFFFFF"/>
                </a:solidFill>
                <a:latin typeface="+mj-lt"/>
                <a:ea typeface="+mj-ea"/>
                <a:cs typeface="+mj-cs"/>
              </a:rPr>
            </a:br>
            <a:r>
              <a:rPr lang="en-US" sz="1800" kern="1200" dirty="0">
                <a:solidFill>
                  <a:srgbClr val="FFFFFF"/>
                </a:solidFill>
                <a:latin typeface="+mj-lt"/>
                <a:ea typeface="+mj-ea"/>
                <a:cs typeface="+mj-cs"/>
              </a:rPr>
              <a:t>Brief Overview</a:t>
            </a:r>
            <a:endParaRPr lang="en-US" sz="2600" kern="1200" dirty="0">
              <a:solidFill>
                <a:srgbClr val="FFFFFF"/>
              </a:solidFill>
              <a:latin typeface="+mj-lt"/>
              <a:ea typeface="+mj-ea"/>
              <a:cs typeface="+mj-cs"/>
            </a:endParaRPr>
          </a:p>
        </p:txBody>
      </p:sp>
      <p:pic>
        <p:nvPicPr>
          <p:cNvPr id="7" name="Picture 6">
            <a:extLst>
              <a:ext uri="{FF2B5EF4-FFF2-40B4-BE49-F238E27FC236}">
                <a16:creationId xmlns:a16="http://schemas.microsoft.com/office/drawing/2014/main" id="{8FA7789F-36EC-46E8-A17C-9C83CB235F52}"/>
              </a:ext>
            </a:extLst>
          </p:cNvPr>
          <p:cNvPicPr>
            <a:picLocks noChangeAspect="1"/>
          </p:cNvPicPr>
          <p:nvPr/>
        </p:nvPicPr>
        <p:blipFill>
          <a:blip r:embed="rId3"/>
          <a:stretch>
            <a:fillRect/>
          </a:stretch>
        </p:blipFill>
        <p:spPr>
          <a:xfrm>
            <a:off x="4038600" y="1252876"/>
            <a:ext cx="7188199" cy="4348859"/>
          </a:xfrm>
          <a:prstGeom prst="rect">
            <a:avLst/>
          </a:prstGeom>
        </p:spPr>
      </p:pic>
    </p:spTree>
    <p:extLst>
      <p:ext uri="{BB962C8B-B14F-4D97-AF65-F5344CB8AC3E}">
        <p14:creationId xmlns:p14="http://schemas.microsoft.com/office/powerpoint/2010/main" val="94207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35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FBA58C-F7D1-4BE9-AD11-CECDAECF05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800" b="1" kern="1200" dirty="0">
                <a:solidFill>
                  <a:srgbClr val="FFFFFF"/>
                </a:solidFill>
                <a:latin typeface="+mj-lt"/>
                <a:ea typeface="+mj-ea"/>
                <a:cs typeface="+mj-cs"/>
              </a:rPr>
              <a:t>YOLO</a:t>
            </a:r>
            <a:br>
              <a:rPr lang="en-US" sz="2600" kern="1200" dirty="0">
                <a:solidFill>
                  <a:srgbClr val="FFFFFF"/>
                </a:solidFill>
                <a:latin typeface="+mj-lt"/>
                <a:ea typeface="+mj-ea"/>
                <a:cs typeface="+mj-cs"/>
              </a:rPr>
            </a:br>
            <a:r>
              <a:rPr lang="en-US" sz="1800" kern="1200" dirty="0">
                <a:solidFill>
                  <a:srgbClr val="FFFFFF"/>
                </a:solidFill>
                <a:latin typeface="+mj-lt"/>
                <a:ea typeface="+mj-ea"/>
                <a:cs typeface="+mj-cs"/>
              </a:rPr>
              <a:t>Brief Overview</a:t>
            </a:r>
            <a:endParaRPr lang="en-US" sz="26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B6B34875-F950-4A2F-BC52-5D06F3578249}"/>
              </a:ext>
            </a:extLst>
          </p:cNvPr>
          <p:cNvPicPr>
            <a:picLocks noChangeAspect="1"/>
          </p:cNvPicPr>
          <p:nvPr/>
        </p:nvPicPr>
        <p:blipFill rotWithShape="1">
          <a:blip r:embed="rId3"/>
          <a:srcRect l="4744" r="3158"/>
          <a:stretch/>
        </p:blipFill>
        <p:spPr>
          <a:xfrm>
            <a:off x="3503487" y="1407561"/>
            <a:ext cx="8537938" cy="4267002"/>
          </a:xfrm>
          <a:prstGeom prst="rect">
            <a:avLst/>
          </a:prstGeom>
        </p:spPr>
      </p:pic>
    </p:spTree>
    <p:extLst>
      <p:ext uri="{BB962C8B-B14F-4D97-AF65-F5344CB8AC3E}">
        <p14:creationId xmlns:p14="http://schemas.microsoft.com/office/powerpoint/2010/main" val="3742953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FBA58C-F7D1-4BE9-AD11-CECDAECF05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Detector Analysis</a:t>
            </a:r>
          </a:p>
        </p:txBody>
      </p:sp>
      <p:pic>
        <p:nvPicPr>
          <p:cNvPr id="5" name="Content Placeholder 4" descr="A close up of a map&#10;&#10;Description automatically generated">
            <a:extLst>
              <a:ext uri="{FF2B5EF4-FFF2-40B4-BE49-F238E27FC236}">
                <a16:creationId xmlns:a16="http://schemas.microsoft.com/office/drawing/2014/main" id="{A87AE499-B901-42D3-896D-C3CF25CAA4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8600" y="1031239"/>
            <a:ext cx="7188199" cy="4792132"/>
          </a:xfrm>
          <a:prstGeom prst="rect">
            <a:avLst/>
          </a:prstGeom>
        </p:spPr>
      </p:pic>
    </p:spTree>
    <p:extLst>
      <p:ext uri="{BB962C8B-B14F-4D97-AF65-F5344CB8AC3E}">
        <p14:creationId xmlns:p14="http://schemas.microsoft.com/office/powerpoint/2010/main" val="2007001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C4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6925FD-D411-4B3D-BE7D-1F0D8B4333D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Detector</a:t>
            </a:r>
            <a:br>
              <a:rPr lang="en-US" sz="2600" kern="1200" dirty="0">
                <a:solidFill>
                  <a:srgbClr val="FFFFFF"/>
                </a:solidFill>
                <a:latin typeface="+mj-lt"/>
                <a:ea typeface="+mj-ea"/>
                <a:cs typeface="+mj-cs"/>
              </a:rPr>
            </a:br>
            <a:r>
              <a:rPr lang="en-US" sz="1800" i="1" kern="1200" dirty="0">
                <a:solidFill>
                  <a:srgbClr val="FFFFFF"/>
                </a:solidFill>
                <a:latin typeface="+mj-lt"/>
                <a:ea typeface="+mj-ea"/>
                <a:cs typeface="+mj-cs"/>
              </a:rPr>
              <a:t>(Example has 1 FP)</a:t>
            </a:r>
            <a:endParaRPr lang="en-US" sz="2600" i="1" kern="1200" dirty="0">
              <a:solidFill>
                <a:srgbClr val="FFFFFF"/>
              </a:solidFill>
              <a:latin typeface="+mj-lt"/>
              <a:ea typeface="+mj-ea"/>
              <a:cs typeface="+mj-cs"/>
            </a:endParaRPr>
          </a:p>
        </p:txBody>
      </p:sp>
      <p:pic>
        <p:nvPicPr>
          <p:cNvPr id="5" name="Content Placeholder 4" descr="A traffic light on a city street&#10;&#10;Description automatically generated">
            <a:extLst>
              <a:ext uri="{FF2B5EF4-FFF2-40B4-BE49-F238E27FC236}">
                <a16:creationId xmlns:a16="http://schemas.microsoft.com/office/drawing/2014/main" id="{B1DC9CE7-954C-4B07-9F08-DB9BB82583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69975" y="961812"/>
            <a:ext cx="6125449" cy="4930987"/>
          </a:xfrm>
          <a:prstGeom prst="rect">
            <a:avLst/>
          </a:prstGeom>
        </p:spPr>
      </p:pic>
    </p:spTree>
    <p:extLst>
      <p:ext uri="{BB962C8B-B14F-4D97-AF65-F5344CB8AC3E}">
        <p14:creationId xmlns:p14="http://schemas.microsoft.com/office/powerpoint/2010/main" val="3960585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6925FD-D411-4B3D-BE7D-1F0D8B4333D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Detector</a:t>
            </a:r>
            <a:br>
              <a:rPr lang="en-US" sz="2600" kern="1200" dirty="0">
                <a:solidFill>
                  <a:srgbClr val="FFFFFF"/>
                </a:solidFill>
                <a:latin typeface="+mj-lt"/>
                <a:ea typeface="+mj-ea"/>
                <a:cs typeface="+mj-cs"/>
              </a:rPr>
            </a:br>
            <a:r>
              <a:rPr lang="en-US" sz="1800" i="1" kern="1200" dirty="0">
                <a:solidFill>
                  <a:srgbClr val="FFFFFF"/>
                </a:solidFill>
                <a:latin typeface="+mj-lt"/>
                <a:ea typeface="+mj-ea"/>
                <a:cs typeface="+mj-cs"/>
              </a:rPr>
              <a:t>(Example has 2 FN)</a:t>
            </a:r>
            <a:endParaRPr lang="en-US" sz="2600" i="1" kern="1200" dirty="0">
              <a:solidFill>
                <a:srgbClr val="FFFFFF"/>
              </a:solidFill>
              <a:latin typeface="+mj-lt"/>
              <a:ea typeface="+mj-ea"/>
              <a:cs typeface="+mj-cs"/>
            </a:endParaRPr>
          </a:p>
        </p:txBody>
      </p:sp>
      <p:pic>
        <p:nvPicPr>
          <p:cNvPr id="4" name="Picture 3" descr="A view of a city street filled with lots of traffic&#10;&#10;Description automatically generated">
            <a:extLst>
              <a:ext uri="{FF2B5EF4-FFF2-40B4-BE49-F238E27FC236}">
                <a16:creationId xmlns:a16="http://schemas.microsoft.com/office/drawing/2014/main" id="{D4471DB3-5B89-4014-97BC-91DD6F716D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7145" y="961812"/>
            <a:ext cx="6531109" cy="4930987"/>
          </a:xfrm>
          <a:prstGeom prst="rect">
            <a:avLst/>
          </a:prstGeom>
        </p:spPr>
      </p:pic>
    </p:spTree>
    <p:extLst>
      <p:ext uri="{BB962C8B-B14F-4D97-AF65-F5344CB8AC3E}">
        <p14:creationId xmlns:p14="http://schemas.microsoft.com/office/powerpoint/2010/main" val="4002598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16">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18">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0"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1"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2"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8"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BCFBA58C-F7D1-4BE9-AD11-CECDAECF0588}"/>
              </a:ext>
            </a:extLst>
          </p:cNvPr>
          <p:cNvSpPr>
            <a:spLocks noGrp="1"/>
          </p:cNvSpPr>
          <p:nvPr>
            <p:ph type="title"/>
          </p:nvPr>
        </p:nvSpPr>
        <p:spPr>
          <a:xfrm>
            <a:off x="1378425" y="5199797"/>
            <a:ext cx="9435152" cy="789673"/>
          </a:xfrm>
          <a:prstGeom prst="ellipse">
            <a:avLst/>
          </a:prstGeom>
        </p:spPr>
        <p:txBody>
          <a:bodyPr vert="horz" lIns="91440" tIns="45720" rIns="91440" bIns="45720" rtlCol="0" anchor="ctr">
            <a:normAutofit/>
          </a:bodyPr>
          <a:lstStyle/>
          <a:p>
            <a:pPr algn="ctr"/>
            <a:r>
              <a:rPr lang="en-US" sz="3400" kern="1200">
                <a:solidFill>
                  <a:schemeClr val="bg1"/>
                </a:solidFill>
                <a:latin typeface="+mj-lt"/>
                <a:ea typeface="+mj-ea"/>
                <a:cs typeface="+mj-cs"/>
              </a:rPr>
              <a:t>Detector Analysis</a:t>
            </a:r>
          </a:p>
        </p:txBody>
      </p:sp>
      <p:sp>
        <p:nvSpPr>
          <p:cNvPr id="40" name="Freeform: Shape 39">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36CD60B8-DB15-4114-BC47-EE00EAB20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263169"/>
            <a:ext cx="10914060" cy="2592088"/>
          </a:xfrm>
          <a:prstGeom prst="rect">
            <a:avLst/>
          </a:prstGeom>
        </p:spPr>
      </p:pic>
    </p:spTree>
    <p:extLst>
      <p:ext uri="{BB962C8B-B14F-4D97-AF65-F5344CB8AC3E}">
        <p14:creationId xmlns:p14="http://schemas.microsoft.com/office/powerpoint/2010/main" val="4133391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722447-478B-4932-BBA5-6A035D7FB8A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3200" b="1" kern="1200" dirty="0">
                <a:solidFill>
                  <a:srgbClr val="FFFFFF"/>
                </a:solidFill>
                <a:latin typeface="+mj-lt"/>
                <a:ea typeface="+mj-ea"/>
                <a:cs typeface="+mj-cs"/>
              </a:rPr>
              <a:t>Prediction Stage</a:t>
            </a:r>
            <a:br>
              <a:rPr lang="en-US" sz="3200" b="1" kern="1200" dirty="0">
                <a:solidFill>
                  <a:srgbClr val="FFFFFF"/>
                </a:solidFill>
                <a:latin typeface="+mj-lt"/>
                <a:ea typeface="+mj-ea"/>
                <a:cs typeface="+mj-cs"/>
              </a:rPr>
            </a:br>
            <a:br>
              <a:rPr lang="en-US" sz="2600" kern="1200" dirty="0">
                <a:solidFill>
                  <a:srgbClr val="FFFFFF"/>
                </a:solidFill>
                <a:latin typeface="+mj-lt"/>
                <a:ea typeface="+mj-ea"/>
                <a:cs typeface="+mj-cs"/>
              </a:rPr>
            </a:br>
            <a:r>
              <a:rPr lang="en-US" sz="2000" kern="1200" dirty="0">
                <a:solidFill>
                  <a:srgbClr val="FFFFFF"/>
                </a:solidFill>
                <a:latin typeface="+mj-lt"/>
                <a:ea typeface="+mj-ea"/>
                <a:cs typeface="+mj-cs"/>
              </a:rPr>
              <a:t>(CNN Model)</a:t>
            </a:r>
            <a:endParaRPr lang="en-US" sz="2600" kern="1200" dirty="0">
              <a:solidFill>
                <a:srgbClr val="FFFFFF"/>
              </a:solidFill>
              <a:latin typeface="+mj-lt"/>
              <a:ea typeface="+mj-ea"/>
              <a:cs typeface="+mj-cs"/>
            </a:endParaRPr>
          </a:p>
        </p:txBody>
      </p:sp>
      <p:pic>
        <p:nvPicPr>
          <p:cNvPr id="5" name="Content Placeholder 4" descr="A screenshot of a cell phone&#10;&#10;Description automatically generated">
            <a:extLst>
              <a:ext uri="{FF2B5EF4-FFF2-40B4-BE49-F238E27FC236}">
                <a16:creationId xmlns:a16="http://schemas.microsoft.com/office/drawing/2014/main" id="{27B42842-74E7-47CA-92A6-3C637427EE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71157" y="961812"/>
            <a:ext cx="1923084" cy="4930987"/>
          </a:xfrm>
          <a:prstGeom prst="rect">
            <a:avLst/>
          </a:prstGeom>
        </p:spPr>
      </p:pic>
    </p:spTree>
    <p:extLst>
      <p:ext uri="{BB962C8B-B14F-4D97-AF65-F5344CB8AC3E}">
        <p14:creationId xmlns:p14="http://schemas.microsoft.com/office/powerpoint/2010/main" val="1520042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722447-478B-4932-BBA5-6A035D7FB8A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3200" b="1" kern="1200" dirty="0">
                <a:solidFill>
                  <a:srgbClr val="FFFFFF"/>
                </a:solidFill>
                <a:latin typeface="+mj-lt"/>
                <a:ea typeface="+mj-ea"/>
                <a:cs typeface="+mj-cs"/>
              </a:rPr>
              <a:t>Prediction Stage</a:t>
            </a:r>
            <a:br>
              <a:rPr lang="en-US" sz="3200" b="1" kern="1200" dirty="0">
                <a:solidFill>
                  <a:srgbClr val="FFFFFF"/>
                </a:solidFill>
                <a:latin typeface="+mj-lt"/>
                <a:ea typeface="+mj-ea"/>
                <a:cs typeface="+mj-cs"/>
              </a:rPr>
            </a:br>
            <a:br>
              <a:rPr lang="en-US" sz="2600" kern="1200" dirty="0">
                <a:solidFill>
                  <a:srgbClr val="FFFFFF"/>
                </a:solidFill>
                <a:latin typeface="+mj-lt"/>
                <a:ea typeface="+mj-ea"/>
                <a:cs typeface="+mj-cs"/>
              </a:rPr>
            </a:br>
            <a:r>
              <a:rPr lang="en-US" sz="2000" dirty="0">
                <a:solidFill>
                  <a:srgbClr val="FFFFFF"/>
                </a:solidFill>
              </a:rPr>
              <a:t>Learning Curve</a:t>
            </a:r>
            <a:endParaRPr lang="en-US" sz="2600" kern="1200" dirty="0">
              <a:solidFill>
                <a:srgbClr val="FFFFFF"/>
              </a:solidFill>
              <a:latin typeface="+mj-lt"/>
              <a:ea typeface="+mj-ea"/>
              <a:cs typeface="+mj-cs"/>
            </a:endParaRPr>
          </a:p>
        </p:txBody>
      </p:sp>
      <p:pic>
        <p:nvPicPr>
          <p:cNvPr id="7" name="Content Placeholder 6" descr="A close up of a device&#10;&#10;Description automatically generated">
            <a:extLst>
              <a:ext uri="{FF2B5EF4-FFF2-40B4-BE49-F238E27FC236}">
                <a16:creationId xmlns:a16="http://schemas.microsoft.com/office/drawing/2014/main" id="{882897E6-6BBD-4579-B575-9407851E53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0364" y="1361170"/>
            <a:ext cx="7039289" cy="4741114"/>
          </a:xfrm>
        </p:spPr>
      </p:pic>
    </p:spTree>
    <p:extLst>
      <p:ext uri="{BB962C8B-B14F-4D97-AF65-F5344CB8AC3E}">
        <p14:creationId xmlns:p14="http://schemas.microsoft.com/office/powerpoint/2010/main" val="2754894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CFF0D30-F55C-4CF6-A367-AEDC19894090}"/>
              </a:ext>
            </a:extLst>
          </p:cNvPr>
          <p:cNvSpPr>
            <a:spLocks noGrp="1"/>
          </p:cNvSpPr>
          <p:nvPr>
            <p:ph idx="1"/>
          </p:nvPr>
        </p:nvSpPr>
        <p:spPr>
          <a:xfrm>
            <a:off x="608291" y="2389731"/>
            <a:ext cx="4400589" cy="2294030"/>
          </a:xfrm>
        </p:spPr>
        <p:txBody>
          <a:bodyPr>
            <a:normAutofit/>
          </a:bodyPr>
          <a:lstStyle/>
          <a:p>
            <a:pPr marL="0" indent="0">
              <a:buNone/>
            </a:pPr>
            <a:r>
              <a:rPr lang="en-US" dirty="0"/>
              <a:t>Grid Search on finding best hyperparameters of CNN Model (Prediction Stage)</a:t>
            </a:r>
          </a:p>
        </p:txBody>
      </p:sp>
      <p:pic>
        <p:nvPicPr>
          <p:cNvPr id="5" name="Content Placeholder 4" descr="A close up of text on a white background&#10;&#10;Description automatically generated">
            <a:extLst>
              <a:ext uri="{FF2B5EF4-FFF2-40B4-BE49-F238E27FC236}">
                <a16:creationId xmlns:a16="http://schemas.microsoft.com/office/drawing/2014/main" id="{4F03D267-751B-4A74-9509-5128244E11A6}"/>
              </a:ext>
            </a:extLst>
          </p:cNvPr>
          <p:cNvPicPr>
            <a:picLocks noChangeAspect="1"/>
          </p:cNvPicPr>
          <p:nvPr/>
        </p:nvPicPr>
        <p:blipFill rotWithShape="1">
          <a:blip r:embed="rId2">
            <a:extLst>
              <a:ext uri="{28A0092B-C50C-407E-A947-70E740481C1C}">
                <a14:useLocalDpi xmlns:a14="http://schemas.microsoft.com/office/drawing/2010/main" val="0"/>
              </a:ext>
            </a:extLst>
          </a:blip>
          <a:srcRect l="1374" r="710" b="3"/>
          <a:stretch/>
        </p:blipFill>
        <p:spPr>
          <a:xfrm>
            <a:off x="5608320" y="152400"/>
            <a:ext cx="6421547" cy="6558065"/>
          </a:xfrm>
          <a:prstGeom prst="rect">
            <a:avLst/>
          </a:prstGeom>
          <a:effectLst/>
        </p:spPr>
      </p:pic>
    </p:spTree>
    <p:extLst>
      <p:ext uri="{BB962C8B-B14F-4D97-AF65-F5344CB8AC3E}">
        <p14:creationId xmlns:p14="http://schemas.microsoft.com/office/powerpoint/2010/main" val="89782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31AA0D-0324-4BBD-9B2C-69295A71BDCB}"/>
              </a:ext>
            </a:extLst>
          </p:cNvPr>
          <p:cNvSpPr>
            <a:spLocks noGrp="1"/>
          </p:cNvSpPr>
          <p:nvPr>
            <p:ph idx="1"/>
          </p:nvPr>
        </p:nvSpPr>
        <p:spPr>
          <a:xfrm>
            <a:off x="838200" y="1825625"/>
            <a:ext cx="3797807" cy="4351338"/>
          </a:xfrm>
        </p:spPr>
        <p:txBody>
          <a:bodyPr>
            <a:normAutofit/>
          </a:bodyPr>
          <a:lstStyle/>
          <a:p>
            <a:pPr marL="0" indent="0">
              <a:buNone/>
            </a:pPr>
            <a:r>
              <a:rPr lang="en-US" sz="2000" dirty="0"/>
              <a:t>“As the [automated driving system] changed the classification of the pedestrian several times—alternating between vehicle, bicycle, and an other— the system was unable to correctly predict the path of the detected object,” </a:t>
            </a:r>
            <a:r>
              <a:rPr lang="en-US" sz="2000" b="1" dirty="0"/>
              <a:t>NTSB Report in May 2018</a:t>
            </a:r>
          </a:p>
        </p:txBody>
      </p:sp>
      <p:pic>
        <p:nvPicPr>
          <p:cNvPr id="4098" name="Picture 2">
            <a:extLst>
              <a:ext uri="{FF2B5EF4-FFF2-40B4-BE49-F238E27FC236}">
                <a16:creationId xmlns:a16="http://schemas.microsoft.com/office/drawing/2014/main" id="{32472E27-9451-45B9-B1AC-CC8DB296FE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22" r="3" b="3"/>
          <a:stretch/>
        </p:blipFill>
        <p:spPr bwMode="auto">
          <a:xfrm>
            <a:off x="5120640" y="1386121"/>
            <a:ext cx="6233160" cy="4272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98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A car parked on the side of a road&#10;&#10;Description automatically generated">
            <a:extLst>
              <a:ext uri="{FF2B5EF4-FFF2-40B4-BE49-F238E27FC236}">
                <a16:creationId xmlns:a16="http://schemas.microsoft.com/office/drawing/2014/main" id="{F59C9B7C-B477-440C-87D8-96B99B7E22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0" r="1715" b="-1"/>
          <a:stretch/>
        </p:blipFill>
        <p:spPr bwMode="auto">
          <a:xfrm>
            <a:off x="5162052" y="3272588"/>
            <a:ext cx="6105382" cy="35854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police car parked on the side of a road&#10;&#10;Description automatically generated">
            <a:extLst>
              <a:ext uri="{FF2B5EF4-FFF2-40B4-BE49-F238E27FC236}">
                <a16:creationId xmlns:a16="http://schemas.microsoft.com/office/drawing/2014/main" id="{9922EB82-8EFB-4CC1-B598-71F55B6458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838" r="1" b="1"/>
          <a:stretch/>
        </p:blipFill>
        <p:spPr bwMode="auto">
          <a:xfrm>
            <a:off x="20" y="9"/>
            <a:ext cx="7279893" cy="3895335"/>
          </a:xfrm>
          <a:custGeom>
            <a:avLst/>
            <a:gdLst>
              <a:gd name="connsiteX0" fmla="*/ 0 w 7279913"/>
              <a:gd name="connsiteY0" fmla="*/ 0 h 3895335"/>
              <a:gd name="connsiteX1" fmla="*/ 7279913 w 7279913"/>
              <a:gd name="connsiteY1" fmla="*/ 0 h 3895335"/>
              <a:gd name="connsiteX2" fmla="*/ 7279913 w 7279913"/>
              <a:gd name="connsiteY2" fmla="*/ 3116976 h 3895335"/>
              <a:gd name="connsiteX3" fmla="*/ 5011287 w 7279913"/>
              <a:gd name="connsiteY3" fmla="*/ 3116976 h 3895335"/>
              <a:gd name="connsiteX4" fmla="*/ 5011287 w 7279913"/>
              <a:gd name="connsiteY4" fmla="*/ 3895335 h 3895335"/>
              <a:gd name="connsiteX5" fmla="*/ 0 w 7279913"/>
              <a:gd name="connsiteY5" fmla="*/ 3895335 h 38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9913" h="3895335">
                <a:moveTo>
                  <a:pt x="0" y="0"/>
                </a:moveTo>
                <a:lnTo>
                  <a:pt x="7279913" y="0"/>
                </a:lnTo>
                <a:lnTo>
                  <a:pt x="7279913" y="3116976"/>
                </a:lnTo>
                <a:lnTo>
                  <a:pt x="5011287" y="3116976"/>
                </a:lnTo>
                <a:lnTo>
                  <a:pt x="5011287" y="3895335"/>
                </a:lnTo>
                <a:lnTo>
                  <a:pt x="0" y="3895335"/>
                </a:ln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A car driving on a city street&#10;&#10;Description automatically generated">
            <a:extLst>
              <a:ext uri="{FF2B5EF4-FFF2-40B4-BE49-F238E27FC236}">
                <a16:creationId xmlns:a16="http://schemas.microsoft.com/office/drawing/2014/main" id="{AE5E839C-6497-46ED-BAD0-363D26F1F53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04" r="-1" b="-1"/>
          <a:stretch/>
        </p:blipFill>
        <p:spPr bwMode="auto">
          <a:xfrm>
            <a:off x="7458302" y="-22547"/>
            <a:ext cx="3809132" cy="31395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ar parked on the side of a road&#10;&#10;Description automatically generated">
            <a:extLst>
              <a:ext uri="{FF2B5EF4-FFF2-40B4-BE49-F238E27FC236}">
                <a16:creationId xmlns:a16="http://schemas.microsoft.com/office/drawing/2014/main" id="{E2A5A064-18E1-4B6A-BB02-A67EF08DD40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745"/>
          <a:stretch/>
        </p:blipFill>
        <p:spPr bwMode="auto">
          <a:xfrm>
            <a:off x="1" y="4065775"/>
            <a:ext cx="5001186" cy="2792224"/>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25414FA1-2D4C-41DB-83DE-4F3E38C10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23904" y="0"/>
            <a:ext cx="76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7525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80" name="Picture 8">
            <a:extLst>
              <a:ext uri="{FF2B5EF4-FFF2-40B4-BE49-F238E27FC236}">
                <a16:creationId xmlns:a16="http://schemas.microsoft.com/office/drawing/2014/main" id="{8830C054-A6FE-4A87-A962-AB5C26D62AA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988991"/>
            <a:ext cx="10905066" cy="4880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836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A0BEA-A729-43C5-BA2B-AF0515DD2D40}"/>
              </a:ext>
            </a:extLst>
          </p:cNvPr>
          <p:cNvSpPr>
            <a:spLocks noGrp="1"/>
          </p:cNvSpPr>
          <p:nvPr>
            <p:ph type="title"/>
          </p:nvPr>
        </p:nvSpPr>
        <p:spPr>
          <a:xfrm>
            <a:off x="648929" y="629266"/>
            <a:ext cx="3651467" cy="2459374"/>
          </a:xfrm>
        </p:spPr>
        <p:txBody>
          <a:bodyPr>
            <a:normAutofit/>
          </a:bodyPr>
          <a:lstStyle/>
          <a:p>
            <a:r>
              <a:rPr lang="en-US" sz="3600" dirty="0"/>
              <a:t>Predict Other Vehicles’ Position and Angle</a:t>
            </a:r>
          </a:p>
        </p:txBody>
      </p:sp>
      <p:pic>
        <p:nvPicPr>
          <p:cNvPr id="5122" name="Picture 2">
            <a:extLst>
              <a:ext uri="{FF2B5EF4-FFF2-40B4-BE49-F238E27FC236}">
                <a16:creationId xmlns:a16="http://schemas.microsoft.com/office/drawing/2014/main" id="{95C9855F-BFFD-482D-A1A8-2BFE852027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04" r="5660" b="-2"/>
          <a:stretch/>
        </p:blipFill>
        <p:spPr bwMode="auto">
          <a:xfrm>
            <a:off x="4639056" y="10"/>
            <a:ext cx="7552944" cy="6857990"/>
          </a:xfrm>
          <a:prstGeom prst="rect">
            <a:avLst/>
          </a:prstGeom>
          <a:noFill/>
          <a:effectLst/>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CC20B859-4596-4FA1-A644-512BD59BE690}"/>
              </a:ext>
            </a:extLst>
          </p:cNvPr>
          <p:cNvGraphicFramePr>
            <a:graphicFrameLocks noGrp="1"/>
          </p:cNvGraphicFramePr>
          <p:nvPr>
            <p:ph idx="1"/>
            <p:extLst>
              <p:ext uri="{D42A27DB-BD31-4B8C-83A1-F6EECF244321}">
                <p14:modId xmlns:p14="http://schemas.microsoft.com/office/powerpoint/2010/main" val="792927436"/>
              </p:ext>
            </p:extLst>
          </p:nvPr>
        </p:nvGraphicFramePr>
        <p:xfrm>
          <a:off x="648931" y="2438400"/>
          <a:ext cx="3651466"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03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8B10F58-426C-4A47-A07D-4B7039893590}"/>
              </a:ext>
            </a:extLst>
          </p:cNvPr>
          <p:cNvSpPr>
            <a:spLocks noGrp="1"/>
          </p:cNvSpPr>
          <p:nvPr>
            <p:ph type="title"/>
          </p:nvPr>
        </p:nvSpPr>
        <p:spPr>
          <a:xfrm>
            <a:off x="863029" y="1012004"/>
            <a:ext cx="3416158" cy="4795408"/>
          </a:xfrm>
        </p:spPr>
        <p:txBody>
          <a:bodyPr>
            <a:normAutofit/>
          </a:bodyPr>
          <a:lstStyle/>
          <a:p>
            <a:r>
              <a:rPr lang="en-US">
                <a:solidFill>
                  <a:srgbClr val="FFFFFF"/>
                </a:solidFill>
              </a:rPr>
              <a:t>Our Approach</a:t>
            </a:r>
          </a:p>
        </p:txBody>
      </p:sp>
      <p:graphicFrame>
        <p:nvGraphicFramePr>
          <p:cNvPr id="4" name="Content Placeholder 3">
            <a:extLst>
              <a:ext uri="{FF2B5EF4-FFF2-40B4-BE49-F238E27FC236}">
                <a16:creationId xmlns:a16="http://schemas.microsoft.com/office/drawing/2014/main" id="{96975A42-B5A5-4CFE-BC4F-5F199BEA5685}"/>
              </a:ext>
            </a:extLst>
          </p:cNvPr>
          <p:cNvGraphicFramePr>
            <a:graphicFrameLocks noGrp="1"/>
          </p:cNvGraphicFramePr>
          <p:nvPr>
            <p:ph idx="1"/>
            <p:extLst>
              <p:ext uri="{D42A27DB-BD31-4B8C-83A1-F6EECF244321}">
                <p14:modId xmlns:p14="http://schemas.microsoft.com/office/powerpoint/2010/main" val="174179867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6082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F55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180640-57E8-47D8-BB3C-6C5F1554072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b="1" kern="1200" dirty="0">
                <a:solidFill>
                  <a:srgbClr val="FFFFFF"/>
                </a:solidFill>
                <a:latin typeface="+mj-lt"/>
                <a:ea typeface="+mj-ea"/>
                <a:cs typeface="+mj-cs"/>
              </a:rPr>
              <a:t>Data Preprocessing</a:t>
            </a:r>
            <a:br>
              <a:rPr lang="en-US" sz="2400" b="1" dirty="0">
                <a:solidFill>
                  <a:srgbClr val="FFFFFF"/>
                </a:solidFill>
              </a:rPr>
            </a:br>
            <a:br>
              <a:rPr lang="en-US" sz="2400" kern="1200" dirty="0">
                <a:solidFill>
                  <a:srgbClr val="FFFFFF"/>
                </a:solidFill>
                <a:latin typeface="+mj-lt"/>
                <a:ea typeface="+mj-ea"/>
                <a:cs typeface="+mj-cs"/>
              </a:rPr>
            </a:br>
            <a:r>
              <a:rPr lang="en-US" sz="1600" kern="1200" dirty="0">
                <a:solidFill>
                  <a:srgbClr val="FFFFFF"/>
                </a:solidFill>
                <a:latin typeface="+mj-lt"/>
                <a:ea typeface="+mj-ea"/>
                <a:cs typeface="+mj-cs"/>
              </a:rPr>
              <a:t>Masking</a:t>
            </a:r>
            <a:endParaRPr lang="en-US" sz="2400" kern="120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142796B3-990A-44D9-8D8F-0B432BEACF33}"/>
              </a:ext>
            </a:extLst>
          </p:cNvPr>
          <p:cNvPicPr>
            <a:picLocks noChangeAspect="1"/>
          </p:cNvPicPr>
          <p:nvPr/>
        </p:nvPicPr>
        <p:blipFill>
          <a:blip r:embed="rId2"/>
          <a:stretch>
            <a:fillRect/>
          </a:stretch>
        </p:blipFill>
        <p:spPr>
          <a:xfrm>
            <a:off x="4465014" y="312582"/>
            <a:ext cx="6030265" cy="6232835"/>
          </a:xfrm>
          <a:prstGeom prst="rect">
            <a:avLst/>
          </a:prstGeom>
        </p:spPr>
      </p:pic>
    </p:spTree>
    <p:extLst>
      <p:ext uri="{BB962C8B-B14F-4D97-AF65-F5344CB8AC3E}">
        <p14:creationId xmlns:p14="http://schemas.microsoft.com/office/powerpoint/2010/main" val="3066388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B9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180640-57E8-47D8-BB3C-6C5F1554072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b="1" kern="1200" dirty="0">
                <a:solidFill>
                  <a:srgbClr val="FFFFFF"/>
                </a:solidFill>
                <a:latin typeface="+mj-lt"/>
                <a:ea typeface="+mj-ea"/>
                <a:cs typeface="+mj-cs"/>
              </a:rPr>
              <a:t>Data Preprocessing</a:t>
            </a:r>
            <a:br>
              <a:rPr lang="en-US" sz="2400" kern="1200" dirty="0">
                <a:solidFill>
                  <a:srgbClr val="FFFFFF"/>
                </a:solidFill>
                <a:latin typeface="+mj-lt"/>
                <a:ea typeface="+mj-ea"/>
                <a:cs typeface="+mj-cs"/>
              </a:rPr>
            </a:br>
            <a:br>
              <a:rPr lang="en-US" sz="2400" kern="1200" dirty="0">
                <a:solidFill>
                  <a:srgbClr val="FFFFFF"/>
                </a:solidFill>
                <a:latin typeface="+mj-lt"/>
                <a:ea typeface="+mj-ea"/>
                <a:cs typeface="+mj-cs"/>
              </a:rPr>
            </a:br>
            <a:r>
              <a:rPr lang="en-US" sz="1200" kern="1200" dirty="0">
                <a:solidFill>
                  <a:srgbClr val="FFFFFF"/>
                </a:solidFill>
                <a:latin typeface="+mj-lt"/>
                <a:ea typeface="+mj-ea"/>
                <a:cs typeface="+mj-cs"/>
              </a:rPr>
              <a:t>(Remove Bad Examples – Found through a detection analysis)</a:t>
            </a:r>
            <a:endParaRPr lang="en-US" sz="2400" kern="1200" dirty="0">
              <a:solidFill>
                <a:srgbClr val="FFFFFF"/>
              </a:solidFill>
              <a:latin typeface="+mj-lt"/>
              <a:ea typeface="+mj-ea"/>
              <a:cs typeface="+mj-cs"/>
            </a:endParaRPr>
          </a:p>
        </p:txBody>
      </p:sp>
      <p:pic>
        <p:nvPicPr>
          <p:cNvPr id="5" name="Content Placeholder 4" descr="A picture containing light, red, photo, traffic&#10;&#10;Description automatically generated">
            <a:extLst>
              <a:ext uri="{FF2B5EF4-FFF2-40B4-BE49-F238E27FC236}">
                <a16:creationId xmlns:a16="http://schemas.microsoft.com/office/drawing/2014/main" id="{2B0F6BBA-8631-40CB-BF2F-5249D2FAE12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41171" y="961812"/>
            <a:ext cx="6183056" cy="4930987"/>
          </a:xfrm>
          <a:prstGeom prst="rect">
            <a:avLst/>
          </a:prstGeom>
        </p:spPr>
      </p:pic>
    </p:spTree>
    <p:extLst>
      <p:ext uri="{BB962C8B-B14F-4D97-AF65-F5344CB8AC3E}">
        <p14:creationId xmlns:p14="http://schemas.microsoft.com/office/powerpoint/2010/main" val="2539163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FBA58C-F7D1-4BE9-AD11-CECDAECF05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Object Detection</a:t>
            </a:r>
          </a:p>
        </p:txBody>
      </p:sp>
      <p:pic>
        <p:nvPicPr>
          <p:cNvPr id="6" name="Picture 5">
            <a:extLst>
              <a:ext uri="{FF2B5EF4-FFF2-40B4-BE49-F238E27FC236}">
                <a16:creationId xmlns:a16="http://schemas.microsoft.com/office/drawing/2014/main" id="{2E34FB22-A034-4532-91E7-B627EEA89E2A}"/>
              </a:ext>
            </a:extLst>
          </p:cNvPr>
          <p:cNvPicPr>
            <a:picLocks noChangeAspect="1"/>
          </p:cNvPicPr>
          <p:nvPr/>
        </p:nvPicPr>
        <p:blipFill>
          <a:blip r:embed="rId3"/>
          <a:stretch>
            <a:fillRect/>
          </a:stretch>
        </p:blipFill>
        <p:spPr>
          <a:xfrm>
            <a:off x="4404318" y="639635"/>
            <a:ext cx="6775798" cy="4978656"/>
          </a:xfrm>
          <a:prstGeom prst="rect">
            <a:avLst/>
          </a:prstGeom>
        </p:spPr>
      </p:pic>
    </p:spTree>
    <p:extLst>
      <p:ext uri="{BB962C8B-B14F-4D97-AF65-F5344CB8AC3E}">
        <p14:creationId xmlns:p14="http://schemas.microsoft.com/office/powerpoint/2010/main" val="4115601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FBA58C-F7D1-4BE9-AD11-CECDAECF05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Object Detection</a:t>
            </a:r>
          </a:p>
        </p:txBody>
      </p:sp>
      <p:pic>
        <p:nvPicPr>
          <p:cNvPr id="3" name="index">
            <a:hlinkClick r:id="" action="ppaction://media"/>
            <a:extLst>
              <a:ext uri="{FF2B5EF4-FFF2-40B4-BE49-F238E27FC236}">
                <a16:creationId xmlns:a16="http://schemas.microsoft.com/office/drawing/2014/main" id="{55FE64B1-8E6C-4E1C-8B34-541126264A0F}"/>
              </a:ext>
            </a:extLst>
          </p:cNvPr>
          <p:cNvPicPr>
            <a:picLocks noChangeAspect="1"/>
          </p:cNvPicPr>
          <p:nvPr>
            <a:videoFile r:link="rId1"/>
            <p:extLst>
              <p:ext uri="{DAA4B4D4-6D71-4841-9C94-3DE7FCFB9230}">
                <p14:media xmlns:p14="http://schemas.microsoft.com/office/powerpoint/2010/main" r:embed="rId2">
                  <p14:trim st="115368" end="141208"/>
                </p14:media>
              </p:ext>
            </p:extLst>
          </p:nvPr>
        </p:nvPicPr>
        <p:blipFill rotWithShape="1">
          <a:blip r:embed="rId5"/>
          <a:srcRect l="4196" t="23184" b="32022"/>
          <a:stretch/>
        </p:blipFill>
        <p:spPr>
          <a:xfrm>
            <a:off x="3586161" y="2302963"/>
            <a:ext cx="8410126" cy="2211888"/>
          </a:xfrm>
          <a:prstGeom prst="rect">
            <a:avLst/>
          </a:prstGeom>
        </p:spPr>
      </p:pic>
    </p:spTree>
    <p:extLst>
      <p:ext uri="{BB962C8B-B14F-4D97-AF65-F5344CB8AC3E}">
        <p14:creationId xmlns:p14="http://schemas.microsoft.com/office/powerpoint/2010/main" val="379394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418</Words>
  <Application>Microsoft Office PowerPoint</Application>
  <PresentationFormat>Widescreen</PresentationFormat>
  <Paragraphs>42</Paragraphs>
  <Slides>19</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Bahnschrift SemiBold Condensed</vt:lpstr>
      <vt:lpstr>Calibri</vt:lpstr>
      <vt:lpstr>Calibri Light</vt:lpstr>
      <vt:lpstr>Office Theme</vt:lpstr>
      <vt:lpstr>Predicting vehicles’ position and angles from single image of road using Deep-Learning</vt:lpstr>
      <vt:lpstr>PowerPoint Presentation</vt:lpstr>
      <vt:lpstr>PowerPoint Presentation</vt:lpstr>
      <vt:lpstr>Predict Other Vehicles’ Position and Angle</vt:lpstr>
      <vt:lpstr>Our Approach</vt:lpstr>
      <vt:lpstr>Data Preprocessing  Masking</vt:lpstr>
      <vt:lpstr>Data Preprocessing  (Remove Bad Examples – Found through a detection analysis)</vt:lpstr>
      <vt:lpstr>Object Detection</vt:lpstr>
      <vt:lpstr>Object Detection</vt:lpstr>
      <vt:lpstr>YOLO Brief Overview</vt:lpstr>
      <vt:lpstr>YOLO Brief Overview</vt:lpstr>
      <vt:lpstr>Detector Analysis</vt:lpstr>
      <vt:lpstr>Detector (Example has 1 FP)</vt:lpstr>
      <vt:lpstr>Detector (Example has 2 FN)</vt:lpstr>
      <vt:lpstr>Detector Analysis</vt:lpstr>
      <vt:lpstr>Prediction Stage  (CNN Model)</vt:lpstr>
      <vt:lpstr>Prediction Stage  Learning Curve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vehicles’ position and angles from single image of road using Deep-Learning</dc:title>
  <dc:creator>Abdul Samad</dc:creator>
  <cp:lastModifiedBy>Abdul Samad</cp:lastModifiedBy>
  <cp:revision>5</cp:revision>
  <dcterms:created xsi:type="dcterms:W3CDTF">2019-12-06T06:56:00Z</dcterms:created>
  <dcterms:modified xsi:type="dcterms:W3CDTF">2019-12-06T07:42:02Z</dcterms:modified>
</cp:coreProperties>
</file>